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256" r:id="rId3"/>
    <p:sldId id="257" r:id="rId4"/>
    <p:sldId id="258" r:id="rId5"/>
    <p:sldId id="259" r:id="rId6"/>
    <p:sldId id="260" r:id="rId7"/>
    <p:sldId id="261" r:id="rId8"/>
    <p:sldId id="291" r:id="rId9"/>
    <p:sldId id="263" r:id="rId10"/>
    <p:sldId id="264" r:id="rId11"/>
    <p:sldId id="265" r:id="rId12"/>
    <p:sldId id="266" r:id="rId13"/>
    <p:sldId id="268" r:id="rId14"/>
    <p:sldId id="269" r:id="rId15"/>
    <p:sldId id="270" r:id="rId16"/>
    <p:sldId id="271" r:id="rId17"/>
    <p:sldId id="272" r:id="rId18"/>
    <p:sldId id="274" r:id="rId19"/>
    <p:sldId id="273"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92" r:id="rId34"/>
    <p:sldId id="293" r:id="rId35"/>
    <p:sldId id="295" r:id="rId36"/>
    <p:sldId id="294"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F744-7001-3585-8D26-F53489E59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3A4C2EC1-67F6-D1D3-D83A-3F6B71F42E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02740C18-046E-D4DA-0626-28A303C360E6}"/>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30250905-A2A0-339D-7971-59C694AD33A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C6BECA3B-89D7-3419-6E0B-9589E656F351}"/>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89499209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6868-8126-DAFD-7E7D-2409A486C020}"/>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48E634CC-DD10-78AA-03FB-C424C1D2DC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4D20D07-9C9E-3C21-1EEB-BDA9D54EA50B}"/>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576CD5FE-C259-F1D4-CE36-8A95A809B08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994AEE6-3D37-2F30-544F-257EE445A15D}"/>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379855390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1CA834-AEAF-FB16-6CDE-7052F9B63B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7D443B8B-23EC-E803-BED9-2985A8F61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96EEB377-9A6F-947F-A18B-31795D28E00B}"/>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57EC35B1-5691-5FF9-3B9E-086986B00F2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F1730C0-CFF6-A682-D70B-FC577B0FE11F}"/>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270258581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2449-4A68-77DB-7BA1-DC9183DFA943}"/>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4CE2D83D-2647-78D8-FDCD-20B43C310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EA24297-787F-1512-BC53-1CB1D13A45F5}"/>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303D752E-00E6-16B5-95D1-697110A93AF0}"/>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8EB61FF9-0E4C-15DD-EDD2-FE00243608F9}"/>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64128215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2403-D73D-3EEE-D58E-1C79BE60B6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579B254-0373-57D5-81A1-7DA4CC76C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52D55E-5B2F-CE53-53C1-3A34C3B23BA3}"/>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ED070DDD-12AA-4511-C8F3-D3FB6D899C3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1CE1D9E-269C-88C8-1B69-9D29F17EFB37}"/>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379284715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9F75-DB0E-6464-CEBA-49165E130DDF}"/>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D53CD369-D13F-A6D1-CA43-F01B58FB2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83073EB1-3245-D526-209C-C89D5BAD5D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F3845E56-D96C-1C8E-3042-E9CABEC5B2C2}"/>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6" name="Footer Placeholder 5">
            <a:extLst>
              <a:ext uri="{FF2B5EF4-FFF2-40B4-BE49-F238E27FC236}">
                <a16:creationId xmlns:a16="http://schemas.microsoft.com/office/drawing/2014/main" id="{9E12FD8D-8C15-1E75-6B74-ED035228B4EA}"/>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5D61A026-17D0-0B37-F62D-53C2E3B3DF3C}"/>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10104268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D8F9-9E90-7216-E57B-C421B62DD7D4}"/>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8F5FB82D-52FC-3ACA-28CB-A02E31712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1E19-FD10-A530-C0E8-133633502E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608946C2-8E03-F4AB-6022-38B1963E5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496B9C-9255-7B6A-7297-AF23787A3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3588FD3C-C8E7-9462-6F37-B3A71502C53D}"/>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8" name="Footer Placeholder 7">
            <a:extLst>
              <a:ext uri="{FF2B5EF4-FFF2-40B4-BE49-F238E27FC236}">
                <a16:creationId xmlns:a16="http://schemas.microsoft.com/office/drawing/2014/main" id="{F9AD86CA-8B98-50AB-E464-5BD8B9579336}"/>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40518E3C-7450-2490-6CDC-1F95113C0FC7}"/>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160598525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6EC0-0B33-5242-F1EC-9C54BCED3A06}"/>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3900F90A-98A3-C3F5-B637-8579D711B0DA}"/>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4" name="Footer Placeholder 3">
            <a:extLst>
              <a:ext uri="{FF2B5EF4-FFF2-40B4-BE49-F238E27FC236}">
                <a16:creationId xmlns:a16="http://schemas.microsoft.com/office/drawing/2014/main" id="{47460C6E-AB8A-FE10-60ED-4F69006B9BC6}"/>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CA682661-4CD0-5ACF-1695-66BCE4BB359C}"/>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22262071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82F77-1EE9-AF4A-DD1B-BC2946530394}"/>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3" name="Footer Placeholder 2">
            <a:extLst>
              <a:ext uri="{FF2B5EF4-FFF2-40B4-BE49-F238E27FC236}">
                <a16:creationId xmlns:a16="http://schemas.microsoft.com/office/drawing/2014/main" id="{27EA8303-EC31-14CC-F938-FA2EA757473B}"/>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46010D6D-84D2-5303-003A-28A96B50D78A}"/>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39171509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68F-C168-8B97-E23C-230D029EB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ED75C8BB-A880-D4D2-010C-37619824C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FFD98734-92F0-A1A4-B7D4-2EB649095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9CDB6-034E-9C4D-2C61-443E37804CE3}"/>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6" name="Footer Placeholder 5">
            <a:extLst>
              <a:ext uri="{FF2B5EF4-FFF2-40B4-BE49-F238E27FC236}">
                <a16:creationId xmlns:a16="http://schemas.microsoft.com/office/drawing/2014/main" id="{3887B885-8630-5310-9CE3-725AD74E3B4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683864EF-CA98-AC56-6FF1-8621E3537A3A}"/>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169680407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456E-4B3B-0122-CDCE-D31EA9828F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A3E47A49-C9BA-AAA5-EE1D-6D6588B71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C2451402-A1D7-51AD-882F-B6E0FB066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DB3D4-353B-3259-8FBA-FCB714B88B8C}"/>
              </a:ext>
            </a:extLst>
          </p:cNvPr>
          <p:cNvSpPr>
            <a:spLocks noGrp="1"/>
          </p:cNvSpPr>
          <p:nvPr>
            <p:ph type="dt" sz="half" idx="10"/>
          </p:nvPr>
        </p:nvSpPr>
        <p:spPr/>
        <p:txBody>
          <a:bodyPr/>
          <a:lstStyle/>
          <a:p>
            <a:fld id="{7047EF27-B1C7-43A4-8767-31A3894E3D92}" type="datetimeFigureOut">
              <a:rPr lang="en-AE" smtClean="0"/>
              <a:t>19/06/2023</a:t>
            </a:fld>
            <a:endParaRPr lang="en-AE"/>
          </a:p>
        </p:txBody>
      </p:sp>
      <p:sp>
        <p:nvSpPr>
          <p:cNvPr id="6" name="Footer Placeholder 5">
            <a:extLst>
              <a:ext uri="{FF2B5EF4-FFF2-40B4-BE49-F238E27FC236}">
                <a16:creationId xmlns:a16="http://schemas.microsoft.com/office/drawing/2014/main" id="{84A3BF6C-4A79-8D4B-EE3D-A84E5C653545}"/>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DF46AC2A-136A-AE8B-9284-B0DAD9EA3BD0}"/>
              </a:ext>
            </a:extLst>
          </p:cNvPr>
          <p:cNvSpPr>
            <a:spLocks noGrp="1"/>
          </p:cNvSpPr>
          <p:nvPr>
            <p:ph type="sldNum" sz="quarter" idx="12"/>
          </p:nvPr>
        </p:nvSpPr>
        <p:spPr/>
        <p:txBody>
          <a:bodyPr/>
          <a:lstStyle/>
          <a:p>
            <a:fld id="{A24C4E4E-A114-41DB-BDB5-F6C5DB1F8C13}" type="slidenum">
              <a:rPr lang="en-AE" smtClean="0"/>
              <a:t>‹#›</a:t>
            </a:fld>
            <a:endParaRPr lang="en-AE"/>
          </a:p>
        </p:txBody>
      </p:sp>
    </p:spTree>
    <p:extLst>
      <p:ext uri="{BB962C8B-B14F-4D97-AF65-F5344CB8AC3E}">
        <p14:creationId xmlns:p14="http://schemas.microsoft.com/office/powerpoint/2010/main" val="9222117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1819A-D5D1-AEFC-7E5F-2F26365F61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7780E70-519E-A274-E7E8-7B5E181B0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A21B1F0-55DC-63EA-FDAD-A01CC4BDA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7EF27-B1C7-43A4-8767-31A3894E3D92}" type="datetimeFigureOut">
              <a:rPr lang="en-AE" smtClean="0"/>
              <a:t>19/06/2023</a:t>
            </a:fld>
            <a:endParaRPr lang="en-AE"/>
          </a:p>
        </p:txBody>
      </p:sp>
      <p:sp>
        <p:nvSpPr>
          <p:cNvPr id="5" name="Footer Placeholder 4">
            <a:extLst>
              <a:ext uri="{FF2B5EF4-FFF2-40B4-BE49-F238E27FC236}">
                <a16:creationId xmlns:a16="http://schemas.microsoft.com/office/drawing/2014/main" id="{D8744352-449B-167C-11DA-629F54F0DB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27CFCC40-3EEB-DBFF-E13D-0DC7AF398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C4E4E-A114-41DB-BDB5-F6C5DB1F8C13}" type="slidenum">
              <a:rPr lang="en-AE" smtClean="0"/>
              <a:t>‹#›</a:t>
            </a:fld>
            <a:endParaRPr lang="en-AE"/>
          </a:p>
        </p:txBody>
      </p:sp>
    </p:spTree>
    <p:extLst>
      <p:ext uri="{BB962C8B-B14F-4D97-AF65-F5344CB8AC3E}">
        <p14:creationId xmlns:p14="http://schemas.microsoft.com/office/powerpoint/2010/main" val="2706024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E61E2-5BA5-D0DD-6C9C-3B850AFA3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13033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MATERIALS</a:t>
            </a:r>
            <a:endParaRPr lang="en-AE" sz="3600" b="1" u="sng" dirty="0">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3BA67B34-5FE6-A50B-7164-E1B6AAB9238A}"/>
              </a:ext>
            </a:extLst>
          </p:cNvPr>
          <p:cNvSpPr>
            <a:spLocks noChangeArrowheads="1"/>
          </p:cNvSpPr>
          <p:nvPr/>
        </p:nvSpPr>
        <p:spPr bwMode="auto">
          <a:xfrm>
            <a:off x="-52883" y="2387961"/>
            <a:ext cx="18871096" cy="71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graphicFrame>
        <p:nvGraphicFramePr>
          <p:cNvPr id="6" name="Table 5">
            <a:extLst>
              <a:ext uri="{FF2B5EF4-FFF2-40B4-BE49-F238E27FC236}">
                <a16:creationId xmlns:a16="http://schemas.microsoft.com/office/drawing/2014/main" id="{7204B94F-9F7C-24C8-F254-D4FD6A2B0F70}"/>
              </a:ext>
            </a:extLst>
          </p:cNvPr>
          <p:cNvGraphicFramePr>
            <a:graphicFrameLocks noGrp="1"/>
          </p:cNvGraphicFramePr>
          <p:nvPr>
            <p:extLst>
              <p:ext uri="{D42A27DB-BD31-4B8C-83A1-F6EECF244321}">
                <p14:modId xmlns:p14="http://schemas.microsoft.com/office/powerpoint/2010/main" val="1983954498"/>
              </p:ext>
            </p:extLst>
          </p:nvPr>
        </p:nvGraphicFramePr>
        <p:xfrm>
          <a:off x="1390651" y="914918"/>
          <a:ext cx="9114502" cy="5673720"/>
        </p:xfrm>
        <a:graphic>
          <a:graphicData uri="http://schemas.openxmlformats.org/drawingml/2006/table">
            <a:tbl>
              <a:tblPr/>
              <a:tblGrid>
                <a:gridCol w="3518990">
                  <a:extLst>
                    <a:ext uri="{9D8B030D-6E8A-4147-A177-3AD203B41FA5}">
                      <a16:colId xmlns:a16="http://schemas.microsoft.com/office/drawing/2014/main" val="1744118754"/>
                    </a:ext>
                  </a:extLst>
                </a:gridCol>
                <a:gridCol w="1283956">
                  <a:extLst>
                    <a:ext uri="{9D8B030D-6E8A-4147-A177-3AD203B41FA5}">
                      <a16:colId xmlns:a16="http://schemas.microsoft.com/office/drawing/2014/main" val="1086379293"/>
                    </a:ext>
                  </a:extLst>
                </a:gridCol>
                <a:gridCol w="2060670">
                  <a:extLst>
                    <a:ext uri="{9D8B030D-6E8A-4147-A177-3AD203B41FA5}">
                      <a16:colId xmlns:a16="http://schemas.microsoft.com/office/drawing/2014/main" val="854313246"/>
                    </a:ext>
                  </a:extLst>
                </a:gridCol>
                <a:gridCol w="2250886">
                  <a:extLst>
                    <a:ext uri="{9D8B030D-6E8A-4147-A177-3AD203B41FA5}">
                      <a16:colId xmlns:a16="http://schemas.microsoft.com/office/drawing/2014/main" val="4221735632"/>
                    </a:ext>
                  </a:extLst>
                </a:gridCol>
              </a:tblGrid>
              <a:tr h="2060670">
                <a:tc>
                  <a:txBody>
                    <a:bodyPr/>
                    <a:lstStyle/>
                    <a:p>
                      <a:pPr rtl="0" fontAlgn="t">
                        <a:spcBef>
                          <a:spcPts val="1200"/>
                        </a:spcBef>
                        <a:spcAft>
                          <a:spcPts val="0"/>
                        </a:spcAft>
                      </a:pPr>
                      <a:r>
                        <a:rPr lang="en-US" sz="2000" b="1" i="0" u="none" strike="noStrike">
                          <a:solidFill>
                            <a:srgbClr val="000000"/>
                          </a:solidFill>
                          <a:effectLst/>
                          <a:latin typeface="Arial" panose="020B0604020202020204" pitchFamily="34" charset="0"/>
                        </a:rPr>
                        <a:t>Materials</a:t>
                      </a:r>
                      <a:endParaRPr lang="en-US"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US" sz="2000" b="1" i="0" u="none" strike="noStrike">
                          <a:solidFill>
                            <a:srgbClr val="000000"/>
                          </a:solidFill>
                          <a:effectLst/>
                          <a:latin typeface="Arial" panose="020B0604020202020204" pitchFamily="34" charset="0"/>
                        </a:rPr>
                        <a:t>Quantity</a:t>
                      </a:r>
                      <a:endParaRPr lang="en-US"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US" sz="2000" b="1" i="0" u="none" strike="noStrike">
                          <a:solidFill>
                            <a:srgbClr val="000000"/>
                          </a:solidFill>
                          <a:effectLst/>
                          <a:latin typeface="Arial" panose="020B0604020202020204" pitchFamily="34" charset="0"/>
                        </a:rPr>
                        <a:t>Cost per Quantity (Php)</a:t>
                      </a:r>
                      <a:endParaRPr lang="en-US"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US" sz="2000" b="1" i="0" u="none" strike="noStrike">
                          <a:solidFill>
                            <a:srgbClr val="000000"/>
                          </a:solidFill>
                          <a:effectLst/>
                          <a:latin typeface="Arial" panose="020B0604020202020204" pitchFamily="34" charset="0"/>
                        </a:rPr>
                        <a:t>Total Cost (Php)</a:t>
                      </a:r>
                      <a:endParaRPr lang="en-US"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3552655"/>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Arduino Uno Microcontroller</a:t>
                      </a:r>
                      <a:endParaRPr lang="en-US"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2</a:t>
                      </a:r>
                      <a:endParaRPr lang="en-AE"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275.00</a:t>
                      </a:r>
                      <a:endParaRPr lang="en-AE"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550.00</a:t>
                      </a:r>
                      <a:endParaRPr lang="en-AE" sz="3000">
                        <a:effectLst/>
                      </a:endParaRPr>
                    </a:p>
                  </a:txBody>
                  <a:tcPr marL="105675" marR="105675" marT="105675" marB="10567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41161808"/>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Ultrasonic Sensor</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75.00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75.00</a:t>
                      </a:r>
                      <a:endParaRPr lang="en-AE" sz="300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2514263560"/>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SG90 Servo Motor</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90.00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90.00</a:t>
                      </a:r>
                      <a:endParaRPr lang="en-AE" sz="300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1944392030"/>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Potentiometer</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25.00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25.00</a:t>
                      </a:r>
                      <a:endParaRPr lang="en-AE" sz="300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3017888767"/>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60 nm Laser Diode</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3</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89.00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267.00</a:t>
                      </a:r>
                      <a:endParaRPr lang="en-AE" sz="300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1704296153"/>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16x2 LCD I2C</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100.00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100.00</a:t>
                      </a:r>
                      <a:endParaRPr lang="en-AE" sz="300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3706668341"/>
                  </a:ext>
                </a:extLst>
              </a:tr>
              <a:tr h="515696">
                <a:tc>
                  <a:txBody>
                    <a:bodyPr/>
                    <a:lstStyle/>
                    <a:p>
                      <a:pPr rtl="0" fontAlgn="t">
                        <a:spcBef>
                          <a:spcPts val="1200"/>
                        </a:spcBef>
                        <a:spcAft>
                          <a:spcPts val="0"/>
                        </a:spcAft>
                      </a:pPr>
                      <a:r>
                        <a:rPr lang="en-US" sz="2000" b="0" i="0" u="none" strike="noStrike">
                          <a:solidFill>
                            <a:srgbClr val="000000"/>
                          </a:solidFill>
                          <a:effectLst/>
                          <a:latin typeface="Arial" panose="020B0604020202020204" pitchFamily="34" charset="0"/>
                        </a:rPr>
                        <a:t>20X4 LCD I2C</a:t>
                      </a:r>
                      <a:endParaRPr lang="en-US"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a:solidFill>
                            <a:srgbClr val="000000"/>
                          </a:solidFill>
                          <a:effectLst/>
                          <a:latin typeface="Arial" panose="020B0604020202020204" pitchFamily="34" charset="0"/>
                        </a:rPr>
                        <a:t>199.00</a:t>
                      </a:r>
                      <a:endParaRPr lang="en-AE" sz="3000">
                        <a:effectLst/>
                      </a:endParaRPr>
                    </a:p>
                  </a:txBody>
                  <a:tcPr marL="105675" marR="105675" marT="105675" marB="105675">
                    <a:lnL>
                      <a:noFill/>
                    </a:lnL>
                    <a:lnR>
                      <a:noFill/>
                    </a:lnR>
                    <a:lnT>
                      <a:noFill/>
                    </a:lnT>
                    <a:lnB>
                      <a:noFill/>
                    </a:lnB>
                  </a:tcPr>
                </a:tc>
                <a:tc>
                  <a:txBody>
                    <a:bodyPr/>
                    <a:lstStyle/>
                    <a:p>
                      <a:pPr algn="ctr" rtl="0" fontAlgn="t">
                        <a:spcBef>
                          <a:spcPts val="1200"/>
                        </a:spcBef>
                        <a:spcAft>
                          <a:spcPts val="1200"/>
                        </a:spcAft>
                      </a:pPr>
                      <a:r>
                        <a:rPr lang="en-AE" sz="2000" b="0" i="0" u="none" strike="noStrike" dirty="0">
                          <a:solidFill>
                            <a:srgbClr val="000000"/>
                          </a:solidFill>
                          <a:effectLst/>
                          <a:latin typeface="Arial" panose="020B0604020202020204" pitchFamily="34" charset="0"/>
                        </a:rPr>
                        <a:t>199.00</a:t>
                      </a:r>
                      <a:endParaRPr lang="en-AE" sz="3000" dirty="0">
                        <a:effectLst/>
                      </a:endParaRPr>
                    </a:p>
                  </a:txBody>
                  <a:tcPr marL="105675" marR="105675" marT="105675" marB="105675">
                    <a:lnL>
                      <a:noFill/>
                    </a:lnL>
                    <a:lnR>
                      <a:noFill/>
                    </a:lnR>
                    <a:lnT>
                      <a:noFill/>
                    </a:lnT>
                    <a:lnB>
                      <a:noFill/>
                    </a:lnB>
                  </a:tcPr>
                </a:tc>
                <a:extLst>
                  <a:ext uri="{0D108BD9-81ED-4DB2-BD59-A6C34878D82A}">
                    <a16:rowId xmlns:a16="http://schemas.microsoft.com/office/drawing/2014/main" val="3634518110"/>
                  </a:ext>
                </a:extLst>
              </a:tr>
            </a:tbl>
          </a:graphicData>
        </a:graphic>
      </p:graphicFrame>
      <p:sp>
        <p:nvSpPr>
          <p:cNvPr id="7" name="Rectangle 2">
            <a:extLst>
              <a:ext uri="{FF2B5EF4-FFF2-40B4-BE49-F238E27FC236}">
                <a16:creationId xmlns:a16="http://schemas.microsoft.com/office/drawing/2014/main" id="{036CA2D6-B71B-1FB7-345F-667F04922BB9}"/>
              </a:ext>
            </a:extLst>
          </p:cNvPr>
          <p:cNvSpPr>
            <a:spLocks noChangeArrowheads="1"/>
          </p:cNvSpPr>
          <p:nvPr/>
        </p:nvSpPr>
        <p:spPr bwMode="auto">
          <a:xfrm>
            <a:off x="-1978589" y="1396852"/>
            <a:ext cx="20289676" cy="7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spTree>
    <p:extLst>
      <p:ext uri="{BB962C8B-B14F-4D97-AF65-F5344CB8AC3E}">
        <p14:creationId xmlns:p14="http://schemas.microsoft.com/office/powerpoint/2010/main" val="6454848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MATERIALS</a:t>
            </a:r>
            <a:endParaRPr lang="en-AE" sz="3600" b="1" u="sng" dirty="0">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3BA67B34-5FE6-A50B-7164-E1B6AAB9238A}"/>
              </a:ext>
            </a:extLst>
          </p:cNvPr>
          <p:cNvSpPr>
            <a:spLocks noChangeArrowheads="1"/>
          </p:cNvSpPr>
          <p:nvPr/>
        </p:nvSpPr>
        <p:spPr bwMode="auto">
          <a:xfrm>
            <a:off x="-52883" y="2387961"/>
            <a:ext cx="18871096" cy="71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graphicFrame>
        <p:nvGraphicFramePr>
          <p:cNvPr id="5" name="Table 4">
            <a:extLst>
              <a:ext uri="{FF2B5EF4-FFF2-40B4-BE49-F238E27FC236}">
                <a16:creationId xmlns:a16="http://schemas.microsoft.com/office/drawing/2014/main" id="{64F9E341-ECAA-56D7-630B-9C8031E2DDCF}"/>
              </a:ext>
            </a:extLst>
          </p:cNvPr>
          <p:cNvGraphicFramePr>
            <a:graphicFrameLocks noGrp="1"/>
          </p:cNvGraphicFramePr>
          <p:nvPr>
            <p:extLst>
              <p:ext uri="{D42A27DB-BD31-4B8C-83A1-F6EECF244321}">
                <p14:modId xmlns:p14="http://schemas.microsoft.com/office/powerpoint/2010/main" val="2996046248"/>
              </p:ext>
            </p:extLst>
          </p:nvPr>
        </p:nvGraphicFramePr>
        <p:xfrm>
          <a:off x="307257" y="1427004"/>
          <a:ext cx="12484913" cy="3659347"/>
        </p:xfrm>
        <a:graphic>
          <a:graphicData uri="http://schemas.openxmlformats.org/drawingml/2006/table">
            <a:tbl>
              <a:tblPr/>
              <a:tblGrid>
                <a:gridCol w="4820262">
                  <a:extLst>
                    <a:ext uri="{9D8B030D-6E8A-4147-A177-3AD203B41FA5}">
                      <a16:colId xmlns:a16="http://schemas.microsoft.com/office/drawing/2014/main" val="667019189"/>
                    </a:ext>
                  </a:extLst>
                </a:gridCol>
                <a:gridCol w="1758744">
                  <a:extLst>
                    <a:ext uri="{9D8B030D-6E8A-4147-A177-3AD203B41FA5}">
                      <a16:colId xmlns:a16="http://schemas.microsoft.com/office/drawing/2014/main" val="1162369853"/>
                    </a:ext>
                  </a:extLst>
                </a:gridCol>
                <a:gridCol w="2822676">
                  <a:extLst>
                    <a:ext uri="{9D8B030D-6E8A-4147-A177-3AD203B41FA5}">
                      <a16:colId xmlns:a16="http://schemas.microsoft.com/office/drawing/2014/main" val="2355134951"/>
                    </a:ext>
                  </a:extLst>
                </a:gridCol>
                <a:gridCol w="3083231">
                  <a:extLst>
                    <a:ext uri="{9D8B030D-6E8A-4147-A177-3AD203B41FA5}">
                      <a16:colId xmlns:a16="http://schemas.microsoft.com/office/drawing/2014/main" val="2955954705"/>
                    </a:ext>
                  </a:extLst>
                </a:gridCol>
              </a:tblGrid>
              <a:tr h="1540168">
                <a:tc>
                  <a:txBody>
                    <a:bodyPr/>
                    <a:lstStyle/>
                    <a:p>
                      <a:pPr rtl="0" fontAlgn="t">
                        <a:spcBef>
                          <a:spcPts val="1200"/>
                        </a:spcBef>
                        <a:spcAft>
                          <a:spcPts val="0"/>
                        </a:spcAft>
                      </a:pPr>
                      <a:r>
                        <a:rPr lang="en-US" sz="2700" b="1" i="0" u="sng">
                          <a:solidFill>
                            <a:srgbClr val="000000"/>
                          </a:solidFill>
                          <a:effectLst/>
                          <a:latin typeface="Arial" panose="020B0604020202020204" pitchFamily="34" charset="0"/>
                        </a:rPr>
                        <a:t>Leveling System</a:t>
                      </a:r>
                      <a:endParaRPr lang="en-US" sz="4100">
                        <a:effectLst/>
                      </a:endParaRPr>
                    </a:p>
                  </a:txBody>
                  <a:tcPr marL="144753" marR="144753" marT="144753" marB="144753">
                    <a:lnL>
                      <a:noFill/>
                    </a:lnL>
                    <a:lnR>
                      <a:noFill/>
                    </a:lnR>
                    <a:lnT>
                      <a:noFill/>
                    </a:lnT>
                    <a:lnB>
                      <a:noFill/>
                    </a:lnB>
                  </a:tcPr>
                </a:tc>
                <a:tc>
                  <a:txBody>
                    <a:bodyPr/>
                    <a:lstStyle/>
                    <a:p>
                      <a:pPr fontAlgn="t"/>
                      <a:br>
                        <a:rPr lang="en-AE" sz="4100">
                          <a:effectLst/>
                        </a:rPr>
                      </a:br>
                      <a:endParaRPr lang="en-AE" sz="4100">
                        <a:effectLst/>
                      </a:endParaRPr>
                    </a:p>
                  </a:txBody>
                  <a:tcPr marL="144753" marR="144753" marT="144753" marB="144753">
                    <a:lnL>
                      <a:noFill/>
                    </a:lnL>
                    <a:lnR>
                      <a:noFill/>
                    </a:lnR>
                    <a:lnT>
                      <a:noFill/>
                    </a:lnT>
                    <a:lnB>
                      <a:noFill/>
                    </a:lnB>
                  </a:tcPr>
                </a:tc>
                <a:tc>
                  <a:txBody>
                    <a:bodyPr/>
                    <a:lstStyle/>
                    <a:p>
                      <a:pPr fontAlgn="t"/>
                      <a:br>
                        <a:rPr lang="en-AE" sz="4100">
                          <a:effectLst/>
                        </a:rPr>
                      </a:br>
                      <a:endParaRPr lang="en-AE" sz="4100">
                        <a:effectLst/>
                      </a:endParaRPr>
                    </a:p>
                  </a:txBody>
                  <a:tcPr marL="144753" marR="144753" marT="144753" marB="144753">
                    <a:lnL>
                      <a:noFill/>
                    </a:lnL>
                    <a:lnR>
                      <a:noFill/>
                    </a:lnR>
                    <a:lnT>
                      <a:noFill/>
                    </a:lnT>
                    <a:lnB>
                      <a:noFill/>
                    </a:lnB>
                  </a:tcPr>
                </a:tc>
                <a:tc>
                  <a:txBody>
                    <a:bodyPr/>
                    <a:lstStyle/>
                    <a:p>
                      <a:pPr fontAlgn="t"/>
                      <a:br>
                        <a:rPr lang="en-AE" sz="4100">
                          <a:effectLst/>
                        </a:rPr>
                      </a:br>
                      <a:endParaRPr lang="en-AE" sz="4100">
                        <a:effectLst/>
                      </a:endParaRPr>
                    </a:p>
                  </a:txBody>
                  <a:tcPr marL="144753" marR="144753" marT="144753" marB="144753">
                    <a:lnL>
                      <a:noFill/>
                    </a:lnL>
                    <a:lnR>
                      <a:noFill/>
                    </a:lnR>
                    <a:lnT>
                      <a:noFill/>
                    </a:lnT>
                    <a:lnB>
                      <a:noFill/>
                    </a:lnB>
                  </a:tcPr>
                </a:tc>
                <a:extLst>
                  <a:ext uri="{0D108BD9-81ED-4DB2-BD59-A6C34878D82A}">
                    <a16:rowId xmlns:a16="http://schemas.microsoft.com/office/drawing/2014/main" val="2267129086"/>
                  </a:ext>
                </a:extLst>
              </a:tr>
              <a:tr h="706393">
                <a:tc>
                  <a:txBody>
                    <a:bodyPr/>
                    <a:lstStyle/>
                    <a:p>
                      <a:pPr rtl="0" fontAlgn="t">
                        <a:spcBef>
                          <a:spcPts val="1200"/>
                        </a:spcBef>
                        <a:spcAft>
                          <a:spcPts val="0"/>
                        </a:spcAft>
                      </a:pPr>
                      <a:r>
                        <a:rPr lang="en-US" sz="2700" b="0" i="0" u="none" strike="noStrike">
                          <a:solidFill>
                            <a:srgbClr val="000000"/>
                          </a:solidFill>
                          <a:effectLst/>
                          <a:latin typeface="Arial" panose="020B0604020202020204" pitchFamily="34" charset="0"/>
                        </a:rPr>
                        <a:t>Accelerometer</a:t>
                      </a:r>
                      <a:endParaRPr lang="en-US"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1</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84.00</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84.00</a:t>
                      </a:r>
                      <a:endParaRPr lang="en-AE" sz="4100">
                        <a:effectLst/>
                      </a:endParaRPr>
                    </a:p>
                  </a:txBody>
                  <a:tcPr marL="144753" marR="144753" marT="144753" marB="144753">
                    <a:lnL>
                      <a:noFill/>
                    </a:lnL>
                    <a:lnR>
                      <a:noFill/>
                    </a:lnR>
                    <a:lnT>
                      <a:noFill/>
                    </a:lnT>
                    <a:lnB>
                      <a:noFill/>
                    </a:lnB>
                  </a:tcPr>
                </a:tc>
                <a:extLst>
                  <a:ext uri="{0D108BD9-81ED-4DB2-BD59-A6C34878D82A}">
                    <a16:rowId xmlns:a16="http://schemas.microsoft.com/office/drawing/2014/main" val="2388413961"/>
                  </a:ext>
                </a:extLst>
              </a:tr>
              <a:tr h="706393">
                <a:tc>
                  <a:txBody>
                    <a:bodyPr/>
                    <a:lstStyle/>
                    <a:p>
                      <a:pPr rtl="0" fontAlgn="t">
                        <a:spcBef>
                          <a:spcPts val="1200"/>
                        </a:spcBef>
                        <a:spcAft>
                          <a:spcPts val="0"/>
                        </a:spcAft>
                      </a:pPr>
                      <a:r>
                        <a:rPr lang="en-US" sz="2700" b="0" i="0" u="none" strike="noStrike">
                          <a:solidFill>
                            <a:srgbClr val="000000"/>
                          </a:solidFill>
                          <a:effectLst/>
                          <a:latin typeface="Arial" panose="020B0604020202020204" pitchFamily="34" charset="0"/>
                        </a:rPr>
                        <a:t>Piezo Electric Buzzer</a:t>
                      </a:r>
                      <a:endParaRPr lang="en-US"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1</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5.00</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5.00</a:t>
                      </a:r>
                      <a:endParaRPr lang="en-AE" sz="4100">
                        <a:effectLst/>
                      </a:endParaRPr>
                    </a:p>
                  </a:txBody>
                  <a:tcPr marL="144753" marR="144753" marT="144753" marB="144753">
                    <a:lnL>
                      <a:noFill/>
                    </a:lnL>
                    <a:lnR>
                      <a:noFill/>
                    </a:lnR>
                    <a:lnT>
                      <a:noFill/>
                    </a:lnT>
                    <a:lnB>
                      <a:noFill/>
                    </a:lnB>
                  </a:tcPr>
                </a:tc>
                <a:extLst>
                  <a:ext uri="{0D108BD9-81ED-4DB2-BD59-A6C34878D82A}">
                    <a16:rowId xmlns:a16="http://schemas.microsoft.com/office/drawing/2014/main" val="3619154292"/>
                  </a:ext>
                </a:extLst>
              </a:tr>
              <a:tr h="706393">
                <a:tc>
                  <a:txBody>
                    <a:bodyPr/>
                    <a:lstStyle/>
                    <a:p>
                      <a:pPr rtl="0" fontAlgn="t">
                        <a:spcBef>
                          <a:spcPts val="1200"/>
                        </a:spcBef>
                        <a:spcAft>
                          <a:spcPts val="0"/>
                        </a:spcAft>
                      </a:pPr>
                      <a:r>
                        <a:rPr lang="en-US" sz="2700" b="0" i="0" u="none" strike="noStrike">
                          <a:solidFill>
                            <a:srgbClr val="000000"/>
                          </a:solidFill>
                          <a:effectLst/>
                          <a:latin typeface="Arial" panose="020B0604020202020204" pitchFamily="34" charset="0"/>
                        </a:rPr>
                        <a:t>LED</a:t>
                      </a:r>
                      <a:endParaRPr lang="en-US"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1</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a:solidFill>
                            <a:srgbClr val="000000"/>
                          </a:solidFill>
                          <a:effectLst/>
                          <a:latin typeface="Arial" panose="020B0604020202020204" pitchFamily="34" charset="0"/>
                        </a:rPr>
                        <a:t>10.00</a:t>
                      </a:r>
                      <a:endParaRPr lang="en-AE" sz="4100">
                        <a:effectLst/>
                      </a:endParaRPr>
                    </a:p>
                  </a:txBody>
                  <a:tcPr marL="144753" marR="144753" marT="144753" marB="144753">
                    <a:lnL>
                      <a:noFill/>
                    </a:lnL>
                    <a:lnR>
                      <a:noFill/>
                    </a:lnR>
                    <a:lnT>
                      <a:noFill/>
                    </a:lnT>
                    <a:lnB>
                      <a:noFill/>
                    </a:lnB>
                  </a:tcPr>
                </a:tc>
                <a:tc>
                  <a:txBody>
                    <a:bodyPr/>
                    <a:lstStyle/>
                    <a:p>
                      <a:pPr algn="ctr" rtl="0" fontAlgn="t">
                        <a:spcBef>
                          <a:spcPts val="1200"/>
                        </a:spcBef>
                        <a:spcAft>
                          <a:spcPts val="1200"/>
                        </a:spcAft>
                      </a:pPr>
                      <a:r>
                        <a:rPr lang="en-AE" sz="2700" b="0" i="0" u="none" strike="noStrike" dirty="0">
                          <a:solidFill>
                            <a:srgbClr val="000000"/>
                          </a:solidFill>
                          <a:effectLst/>
                          <a:latin typeface="Arial" panose="020B0604020202020204" pitchFamily="34" charset="0"/>
                        </a:rPr>
                        <a:t>10.00</a:t>
                      </a:r>
                      <a:endParaRPr lang="en-AE" sz="4100" dirty="0">
                        <a:effectLst/>
                      </a:endParaRPr>
                    </a:p>
                  </a:txBody>
                  <a:tcPr marL="144753" marR="144753" marT="144753" marB="144753">
                    <a:lnL>
                      <a:noFill/>
                    </a:lnL>
                    <a:lnR>
                      <a:noFill/>
                    </a:lnR>
                    <a:lnT>
                      <a:noFill/>
                    </a:lnT>
                    <a:lnB>
                      <a:noFill/>
                    </a:lnB>
                  </a:tcPr>
                </a:tc>
                <a:extLst>
                  <a:ext uri="{0D108BD9-81ED-4DB2-BD59-A6C34878D82A}">
                    <a16:rowId xmlns:a16="http://schemas.microsoft.com/office/drawing/2014/main" val="2963657488"/>
                  </a:ext>
                </a:extLst>
              </a:tr>
            </a:tbl>
          </a:graphicData>
        </a:graphic>
      </p:graphicFrame>
      <p:sp>
        <p:nvSpPr>
          <p:cNvPr id="6" name="Rectangle 1">
            <a:extLst>
              <a:ext uri="{FF2B5EF4-FFF2-40B4-BE49-F238E27FC236}">
                <a16:creationId xmlns:a16="http://schemas.microsoft.com/office/drawing/2014/main" id="{16F537A9-1D7D-3108-2792-9D1FD4AAD648}"/>
              </a:ext>
            </a:extLst>
          </p:cNvPr>
          <p:cNvSpPr>
            <a:spLocks noChangeArrowheads="1"/>
          </p:cNvSpPr>
          <p:nvPr/>
        </p:nvSpPr>
        <p:spPr bwMode="auto">
          <a:xfrm>
            <a:off x="-8285211" y="1427162"/>
            <a:ext cx="27792507" cy="104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spTree>
    <p:extLst>
      <p:ext uri="{BB962C8B-B14F-4D97-AF65-F5344CB8AC3E}">
        <p14:creationId xmlns:p14="http://schemas.microsoft.com/office/powerpoint/2010/main" val="18242927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MATERIALS</a:t>
            </a:r>
            <a:endParaRPr lang="en-AE" sz="3600" b="1" u="sng" dirty="0">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3BA67B34-5FE6-A50B-7164-E1B6AAB9238A}"/>
              </a:ext>
            </a:extLst>
          </p:cNvPr>
          <p:cNvSpPr>
            <a:spLocks noChangeArrowheads="1"/>
          </p:cNvSpPr>
          <p:nvPr/>
        </p:nvSpPr>
        <p:spPr bwMode="auto">
          <a:xfrm>
            <a:off x="-52883" y="2387961"/>
            <a:ext cx="18871096" cy="71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sp>
        <p:nvSpPr>
          <p:cNvPr id="6" name="Rectangle 1">
            <a:extLst>
              <a:ext uri="{FF2B5EF4-FFF2-40B4-BE49-F238E27FC236}">
                <a16:creationId xmlns:a16="http://schemas.microsoft.com/office/drawing/2014/main" id="{16F537A9-1D7D-3108-2792-9D1FD4AAD648}"/>
              </a:ext>
            </a:extLst>
          </p:cNvPr>
          <p:cNvSpPr>
            <a:spLocks noChangeArrowheads="1"/>
          </p:cNvSpPr>
          <p:nvPr/>
        </p:nvSpPr>
        <p:spPr bwMode="auto">
          <a:xfrm>
            <a:off x="-8285211" y="1427162"/>
            <a:ext cx="27792507" cy="104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graphicFrame>
        <p:nvGraphicFramePr>
          <p:cNvPr id="2" name="Table 1">
            <a:extLst>
              <a:ext uri="{FF2B5EF4-FFF2-40B4-BE49-F238E27FC236}">
                <a16:creationId xmlns:a16="http://schemas.microsoft.com/office/drawing/2014/main" id="{9476C990-4E2B-8F96-B9A7-C2EE5B40B682}"/>
              </a:ext>
            </a:extLst>
          </p:cNvPr>
          <p:cNvGraphicFramePr>
            <a:graphicFrameLocks noGrp="1"/>
          </p:cNvGraphicFramePr>
          <p:nvPr>
            <p:extLst>
              <p:ext uri="{D42A27DB-BD31-4B8C-83A1-F6EECF244321}">
                <p14:modId xmlns:p14="http://schemas.microsoft.com/office/powerpoint/2010/main" val="1263943520"/>
              </p:ext>
            </p:extLst>
          </p:nvPr>
        </p:nvGraphicFramePr>
        <p:xfrm>
          <a:off x="981074" y="1042795"/>
          <a:ext cx="10229852" cy="5417966"/>
        </p:xfrm>
        <a:graphic>
          <a:graphicData uri="http://schemas.openxmlformats.org/drawingml/2006/table">
            <a:tbl>
              <a:tblPr/>
              <a:tblGrid>
                <a:gridCol w="3949612">
                  <a:extLst>
                    <a:ext uri="{9D8B030D-6E8A-4147-A177-3AD203B41FA5}">
                      <a16:colId xmlns:a16="http://schemas.microsoft.com/office/drawing/2014/main" val="84544954"/>
                    </a:ext>
                  </a:extLst>
                </a:gridCol>
                <a:gridCol w="1441075">
                  <a:extLst>
                    <a:ext uri="{9D8B030D-6E8A-4147-A177-3AD203B41FA5}">
                      <a16:colId xmlns:a16="http://schemas.microsoft.com/office/drawing/2014/main" val="1777210774"/>
                    </a:ext>
                  </a:extLst>
                </a:gridCol>
                <a:gridCol w="2312836">
                  <a:extLst>
                    <a:ext uri="{9D8B030D-6E8A-4147-A177-3AD203B41FA5}">
                      <a16:colId xmlns:a16="http://schemas.microsoft.com/office/drawing/2014/main" val="172800635"/>
                    </a:ext>
                  </a:extLst>
                </a:gridCol>
                <a:gridCol w="2526329">
                  <a:extLst>
                    <a:ext uri="{9D8B030D-6E8A-4147-A177-3AD203B41FA5}">
                      <a16:colId xmlns:a16="http://schemas.microsoft.com/office/drawing/2014/main" val="261034466"/>
                    </a:ext>
                  </a:extLst>
                </a:gridCol>
              </a:tblGrid>
              <a:tr h="1261978">
                <a:tc>
                  <a:txBody>
                    <a:bodyPr/>
                    <a:lstStyle/>
                    <a:p>
                      <a:pPr rtl="0" fontAlgn="t">
                        <a:spcBef>
                          <a:spcPts val="1200"/>
                        </a:spcBef>
                        <a:spcAft>
                          <a:spcPts val="0"/>
                        </a:spcAft>
                      </a:pPr>
                      <a:r>
                        <a:rPr lang="en-US" sz="2200" b="1" i="0" u="sng">
                          <a:solidFill>
                            <a:srgbClr val="000000"/>
                          </a:solidFill>
                          <a:effectLst/>
                          <a:latin typeface="Arial" panose="020B0604020202020204" pitchFamily="34" charset="0"/>
                        </a:rPr>
                        <a:t>Power Supply and Others</a:t>
                      </a:r>
                      <a:endParaRPr lang="en-US" sz="3300">
                        <a:effectLst/>
                      </a:endParaRPr>
                    </a:p>
                  </a:txBody>
                  <a:tcPr marL="118607" marR="118607" marT="118607" marB="118607">
                    <a:lnL>
                      <a:noFill/>
                    </a:lnL>
                    <a:lnR>
                      <a:noFill/>
                    </a:lnR>
                    <a:lnT>
                      <a:noFill/>
                    </a:lnT>
                    <a:lnB>
                      <a:noFill/>
                    </a:lnB>
                  </a:tcPr>
                </a:tc>
                <a:tc>
                  <a:txBody>
                    <a:bodyPr/>
                    <a:lstStyle/>
                    <a:p>
                      <a:pPr fontAlgn="t"/>
                      <a:br>
                        <a:rPr lang="en-AE" sz="3300">
                          <a:effectLst/>
                        </a:rPr>
                      </a:br>
                      <a:endParaRPr lang="en-AE" sz="3300">
                        <a:effectLst/>
                      </a:endParaRPr>
                    </a:p>
                  </a:txBody>
                  <a:tcPr marL="118607" marR="118607" marT="118607" marB="118607">
                    <a:lnL>
                      <a:noFill/>
                    </a:lnL>
                    <a:lnR>
                      <a:noFill/>
                    </a:lnR>
                    <a:lnT>
                      <a:noFill/>
                    </a:lnT>
                    <a:lnB>
                      <a:noFill/>
                    </a:lnB>
                  </a:tcPr>
                </a:tc>
                <a:tc>
                  <a:txBody>
                    <a:bodyPr/>
                    <a:lstStyle/>
                    <a:p>
                      <a:pPr fontAlgn="t"/>
                      <a:br>
                        <a:rPr lang="en-AE" sz="3300">
                          <a:effectLst/>
                        </a:rPr>
                      </a:br>
                      <a:endParaRPr lang="en-AE" sz="3300">
                        <a:effectLst/>
                      </a:endParaRPr>
                    </a:p>
                  </a:txBody>
                  <a:tcPr marL="118607" marR="118607" marT="118607" marB="118607">
                    <a:lnL>
                      <a:noFill/>
                    </a:lnL>
                    <a:lnR>
                      <a:noFill/>
                    </a:lnR>
                    <a:lnT>
                      <a:noFill/>
                    </a:lnT>
                    <a:lnB>
                      <a:noFill/>
                    </a:lnB>
                  </a:tcPr>
                </a:tc>
                <a:tc>
                  <a:txBody>
                    <a:bodyPr/>
                    <a:lstStyle/>
                    <a:p>
                      <a:pPr fontAlgn="t"/>
                      <a:br>
                        <a:rPr lang="en-AE" sz="3300" dirty="0">
                          <a:effectLst/>
                        </a:rPr>
                      </a:br>
                      <a:endParaRPr lang="en-AE" sz="3300" dirty="0">
                        <a:effectLst/>
                      </a:endParaRPr>
                    </a:p>
                  </a:txBody>
                  <a:tcPr marL="118607" marR="118607" marT="118607" marB="118607">
                    <a:lnL>
                      <a:noFill/>
                    </a:lnL>
                    <a:lnR>
                      <a:noFill/>
                    </a:lnR>
                    <a:lnT>
                      <a:noFill/>
                    </a:lnT>
                    <a:lnB>
                      <a:noFill/>
                    </a:lnB>
                  </a:tcPr>
                </a:tc>
                <a:extLst>
                  <a:ext uri="{0D108BD9-81ED-4DB2-BD59-A6C34878D82A}">
                    <a16:rowId xmlns:a16="http://schemas.microsoft.com/office/drawing/2014/main" val="3196215661"/>
                  </a:ext>
                </a:extLst>
              </a:tr>
              <a:tr h="578802">
                <a:tc>
                  <a:txBody>
                    <a:bodyPr/>
                    <a:lstStyle/>
                    <a:p>
                      <a:pPr rtl="0" fontAlgn="t">
                        <a:spcBef>
                          <a:spcPts val="1200"/>
                        </a:spcBef>
                        <a:spcAft>
                          <a:spcPts val="0"/>
                        </a:spcAft>
                      </a:pPr>
                      <a:r>
                        <a:rPr lang="en-US" sz="2200" b="0" i="0" u="none" strike="noStrike">
                          <a:solidFill>
                            <a:srgbClr val="000000"/>
                          </a:solidFill>
                          <a:effectLst/>
                          <a:latin typeface="Arial" panose="020B0604020202020204" pitchFamily="34" charset="0"/>
                        </a:rPr>
                        <a:t>Jumper Wires</a:t>
                      </a:r>
                      <a:endParaRPr lang="en-US"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37</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5.00</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185.00</a:t>
                      </a:r>
                      <a:endParaRPr lang="en-AE" sz="3300">
                        <a:effectLst/>
                      </a:endParaRPr>
                    </a:p>
                  </a:txBody>
                  <a:tcPr marL="118607" marR="118607" marT="118607" marB="118607">
                    <a:lnL>
                      <a:noFill/>
                    </a:lnL>
                    <a:lnR>
                      <a:noFill/>
                    </a:lnR>
                    <a:lnT>
                      <a:noFill/>
                    </a:lnT>
                    <a:lnB>
                      <a:noFill/>
                    </a:lnB>
                  </a:tcPr>
                </a:tc>
                <a:extLst>
                  <a:ext uri="{0D108BD9-81ED-4DB2-BD59-A6C34878D82A}">
                    <a16:rowId xmlns:a16="http://schemas.microsoft.com/office/drawing/2014/main" val="3328313935"/>
                  </a:ext>
                </a:extLst>
              </a:tr>
              <a:tr h="578802">
                <a:tc>
                  <a:txBody>
                    <a:bodyPr/>
                    <a:lstStyle/>
                    <a:p>
                      <a:pPr rtl="0" fontAlgn="t">
                        <a:spcBef>
                          <a:spcPts val="1200"/>
                        </a:spcBef>
                        <a:spcAft>
                          <a:spcPts val="0"/>
                        </a:spcAft>
                      </a:pPr>
                      <a:r>
                        <a:rPr lang="en-US" sz="2200" b="0" i="0" u="none" strike="noStrike">
                          <a:solidFill>
                            <a:srgbClr val="000000"/>
                          </a:solidFill>
                          <a:effectLst/>
                          <a:latin typeface="Arial" panose="020B0604020202020204" pitchFamily="34" charset="0"/>
                        </a:rPr>
                        <a:t>9V Battery</a:t>
                      </a:r>
                      <a:endParaRPr lang="en-US"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4</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40.00</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160.00</a:t>
                      </a:r>
                      <a:endParaRPr lang="en-AE" sz="3300">
                        <a:effectLst/>
                      </a:endParaRPr>
                    </a:p>
                  </a:txBody>
                  <a:tcPr marL="118607" marR="118607" marT="118607" marB="118607">
                    <a:lnL>
                      <a:noFill/>
                    </a:lnL>
                    <a:lnR>
                      <a:noFill/>
                    </a:lnR>
                    <a:lnT>
                      <a:noFill/>
                    </a:lnT>
                    <a:lnB>
                      <a:noFill/>
                    </a:lnB>
                  </a:tcPr>
                </a:tc>
                <a:extLst>
                  <a:ext uri="{0D108BD9-81ED-4DB2-BD59-A6C34878D82A}">
                    <a16:rowId xmlns:a16="http://schemas.microsoft.com/office/drawing/2014/main" val="37193628"/>
                  </a:ext>
                </a:extLst>
              </a:tr>
              <a:tr h="578802">
                <a:tc>
                  <a:txBody>
                    <a:bodyPr/>
                    <a:lstStyle/>
                    <a:p>
                      <a:pPr rtl="0" fontAlgn="t">
                        <a:spcBef>
                          <a:spcPts val="1200"/>
                        </a:spcBef>
                        <a:spcAft>
                          <a:spcPts val="0"/>
                        </a:spcAft>
                      </a:pPr>
                      <a:r>
                        <a:rPr lang="en-US" sz="2200" b="0" i="0" u="none" strike="noStrike">
                          <a:solidFill>
                            <a:srgbClr val="000000"/>
                          </a:solidFill>
                          <a:effectLst/>
                          <a:latin typeface="Arial" panose="020B0604020202020204" pitchFamily="34" charset="0"/>
                        </a:rPr>
                        <a:t>ON-OFF Way Switch</a:t>
                      </a:r>
                      <a:endParaRPr lang="en-US"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2</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15.00</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30.00</a:t>
                      </a:r>
                      <a:endParaRPr lang="en-AE" sz="3300">
                        <a:effectLst/>
                      </a:endParaRPr>
                    </a:p>
                  </a:txBody>
                  <a:tcPr marL="118607" marR="118607" marT="118607" marB="118607">
                    <a:lnL>
                      <a:noFill/>
                    </a:lnL>
                    <a:lnR>
                      <a:noFill/>
                    </a:lnR>
                    <a:lnT>
                      <a:noFill/>
                    </a:lnT>
                    <a:lnB>
                      <a:noFill/>
                    </a:lnB>
                  </a:tcPr>
                </a:tc>
                <a:extLst>
                  <a:ext uri="{0D108BD9-81ED-4DB2-BD59-A6C34878D82A}">
                    <a16:rowId xmlns:a16="http://schemas.microsoft.com/office/drawing/2014/main" val="1822499144"/>
                  </a:ext>
                </a:extLst>
              </a:tr>
              <a:tr h="578802">
                <a:tc>
                  <a:txBody>
                    <a:bodyPr/>
                    <a:lstStyle/>
                    <a:p>
                      <a:pPr rtl="0" fontAlgn="t">
                        <a:spcBef>
                          <a:spcPts val="1200"/>
                        </a:spcBef>
                        <a:spcAft>
                          <a:spcPts val="0"/>
                        </a:spcAft>
                      </a:pPr>
                      <a:r>
                        <a:rPr lang="en-US" sz="2200" b="0" i="0" u="none" strike="noStrike">
                          <a:solidFill>
                            <a:srgbClr val="000000"/>
                          </a:solidFill>
                          <a:effectLst/>
                          <a:latin typeface="Arial" panose="020B0604020202020204" pitchFamily="34" charset="0"/>
                        </a:rPr>
                        <a:t>9V Battery Holder</a:t>
                      </a:r>
                      <a:endParaRPr lang="en-US"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2</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25.00</a:t>
                      </a:r>
                      <a:endParaRPr lang="en-AE" sz="3300">
                        <a:effectLst/>
                      </a:endParaRPr>
                    </a:p>
                  </a:txBody>
                  <a:tcPr marL="118607" marR="118607" marT="118607" marB="118607">
                    <a:lnL>
                      <a:noFill/>
                    </a:lnL>
                    <a:lnR>
                      <a:noFill/>
                    </a:lnR>
                    <a:lnT>
                      <a:noFill/>
                    </a:lnT>
                    <a:lnB>
                      <a:noFill/>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75.00</a:t>
                      </a:r>
                      <a:endParaRPr lang="en-AE" sz="3300">
                        <a:effectLst/>
                      </a:endParaRPr>
                    </a:p>
                  </a:txBody>
                  <a:tcPr marL="118607" marR="118607" marT="118607" marB="118607">
                    <a:lnL>
                      <a:noFill/>
                    </a:lnL>
                    <a:lnR>
                      <a:noFill/>
                    </a:lnR>
                    <a:lnT>
                      <a:noFill/>
                    </a:lnT>
                    <a:lnB>
                      <a:noFill/>
                    </a:lnB>
                  </a:tcPr>
                </a:tc>
                <a:extLst>
                  <a:ext uri="{0D108BD9-81ED-4DB2-BD59-A6C34878D82A}">
                    <a16:rowId xmlns:a16="http://schemas.microsoft.com/office/drawing/2014/main" val="3351339647"/>
                  </a:ext>
                </a:extLst>
              </a:tr>
              <a:tr h="578802">
                <a:tc>
                  <a:txBody>
                    <a:bodyPr/>
                    <a:lstStyle/>
                    <a:p>
                      <a:pPr rtl="0" fontAlgn="t">
                        <a:spcBef>
                          <a:spcPts val="1200"/>
                        </a:spcBef>
                        <a:spcAft>
                          <a:spcPts val="0"/>
                        </a:spcAft>
                      </a:pPr>
                      <a:r>
                        <a:rPr lang="en-US" sz="2200" b="0" i="0" u="none" strike="noStrike">
                          <a:solidFill>
                            <a:srgbClr val="000000"/>
                          </a:solidFill>
                          <a:effectLst/>
                          <a:latin typeface="Arial" panose="020B0604020202020204" pitchFamily="34" charset="0"/>
                        </a:rPr>
                        <a:t>Foam Board </a:t>
                      </a:r>
                      <a:endParaRPr lang="en-US" sz="3300">
                        <a:effectLst/>
                      </a:endParaRPr>
                    </a:p>
                  </a:txBody>
                  <a:tcPr marL="118607" marR="118607" marT="118607" marB="118607">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a:t>
                      </a:r>
                      <a:endParaRPr lang="en-AE" sz="3300">
                        <a:effectLst/>
                      </a:endParaRPr>
                    </a:p>
                  </a:txBody>
                  <a:tcPr marL="118607" marR="118607" marT="118607" marB="118607">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150.00</a:t>
                      </a:r>
                      <a:endParaRPr lang="en-AE" sz="3300">
                        <a:effectLst/>
                      </a:endParaRPr>
                    </a:p>
                  </a:txBody>
                  <a:tcPr marL="118607" marR="118607" marT="118607" marB="118607">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1200"/>
                        </a:spcAft>
                      </a:pPr>
                      <a:r>
                        <a:rPr lang="en-AE" sz="2200" b="0" i="0" u="none" strike="noStrike">
                          <a:solidFill>
                            <a:srgbClr val="000000"/>
                          </a:solidFill>
                          <a:effectLst/>
                          <a:latin typeface="Arial" panose="020B0604020202020204" pitchFamily="34" charset="0"/>
                        </a:rPr>
                        <a:t>150.00</a:t>
                      </a:r>
                      <a:endParaRPr lang="en-AE" sz="3300">
                        <a:effectLst/>
                      </a:endParaRPr>
                    </a:p>
                  </a:txBody>
                  <a:tcPr marL="118607" marR="118607" marT="118607" marB="118607">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7894086"/>
                  </a:ext>
                </a:extLst>
              </a:tr>
              <a:tr h="1261978">
                <a:tc>
                  <a:txBody>
                    <a:bodyPr/>
                    <a:lstStyle/>
                    <a:p>
                      <a:pPr fontAlgn="t"/>
                      <a:br>
                        <a:rPr lang="en-AE" sz="3300">
                          <a:effectLst/>
                        </a:rPr>
                      </a:br>
                      <a:endParaRPr lang="en-AE" sz="3300">
                        <a:effectLst/>
                      </a:endParaRPr>
                    </a:p>
                  </a:txBody>
                  <a:tcPr marL="118607" marR="118607" marT="118607" marB="118607">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AE" sz="3300">
                          <a:effectLst/>
                        </a:rPr>
                      </a:br>
                      <a:endParaRPr lang="en-AE" sz="3300">
                        <a:effectLst/>
                      </a:endParaRPr>
                    </a:p>
                  </a:txBody>
                  <a:tcPr marL="118607" marR="118607" marT="118607" marB="118607">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1200"/>
                        </a:spcBef>
                        <a:spcAft>
                          <a:spcPts val="1200"/>
                        </a:spcAft>
                      </a:pPr>
                      <a:r>
                        <a:rPr lang="en-US" sz="2200" b="1" i="0" u="none" strike="noStrike">
                          <a:solidFill>
                            <a:srgbClr val="000000"/>
                          </a:solidFill>
                          <a:effectLst/>
                          <a:latin typeface="Arial" panose="020B0604020202020204" pitchFamily="34" charset="0"/>
                        </a:rPr>
                        <a:t>Total Amount</a:t>
                      </a:r>
                      <a:endParaRPr lang="en-US" sz="3300">
                        <a:effectLst/>
                      </a:endParaRPr>
                    </a:p>
                  </a:txBody>
                  <a:tcPr marL="118607" marR="118607" marT="118607" marB="118607">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1200"/>
                        </a:spcBef>
                        <a:spcAft>
                          <a:spcPts val="1200"/>
                        </a:spcAft>
                      </a:pPr>
                      <a:r>
                        <a:rPr lang="en-US" sz="2200" b="1" i="0" u="none" strike="noStrike" dirty="0" err="1">
                          <a:solidFill>
                            <a:srgbClr val="000000"/>
                          </a:solidFill>
                          <a:effectLst/>
                          <a:latin typeface="Arial" panose="020B0604020202020204" pitchFamily="34" charset="0"/>
                        </a:rPr>
                        <a:t>Php</a:t>
                      </a:r>
                      <a:r>
                        <a:rPr lang="en-US" sz="2200" b="1" i="0" u="none" strike="noStrike" dirty="0">
                          <a:solidFill>
                            <a:srgbClr val="000000"/>
                          </a:solidFill>
                          <a:effectLst/>
                          <a:latin typeface="Arial" panose="020B0604020202020204" pitchFamily="34" charset="0"/>
                        </a:rPr>
                        <a:t> 2, 005</a:t>
                      </a:r>
                      <a:endParaRPr lang="en-US" sz="3300" dirty="0">
                        <a:effectLst/>
                      </a:endParaRPr>
                    </a:p>
                  </a:txBody>
                  <a:tcPr marL="118607" marR="118607" marT="118607" marB="118607">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946282"/>
                  </a:ext>
                </a:extLst>
              </a:tr>
            </a:tbl>
          </a:graphicData>
        </a:graphic>
      </p:graphicFrame>
      <p:sp>
        <p:nvSpPr>
          <p:cNvPr id="7" name="Rectangle 1">
            <a:extLst>
              <a:ext uri="{FF2B5EF4-FFF2-40B4-BE49-F238E27FC236}">
                <a16:creationId xmlns:a16="http://schemas.microsoft.com/office/drawing/2014/main" id="{36FD63FE-8B39-23C4-2121-51551589C666}"/>
              </a:ext>
            </a:extLst>
          </p:cNvPr>
          <p:cNvSpPr>
            <a:spLocks noChangeArrowheads="1"/>
          </p:cNvSpPr>
          <p:nvPr/>
        </p:nvSpPr>
        <p:spPr bwMode="auto">
          <a:xfrm>
            <a:off x="-3029518" y="2332817"/>
            <a:ext cx="22772535" cy="85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E"/>
          </a:p>
        </p:txBody>
      </p:sp>
    </p:spTree>
    <p:extLst>
      <p:ext uri="{BB962C8B-B14F-4D97-AF65-F5344CB8AC3E}">
        <p14:creationId xmlns:p14="http://schemas.microsoft.com/office/powerpoint/2010/main" val="6380960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943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PROCEDURES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428178"/>
            <a:ext cx="11577484" cy="6001643"/>
          </a:xfrm>
          <a:prstGeom prst="rect">
            <a:avLst/>
          </a:prstGeom>
          <a:noFill/>
        </p:spPr>
        <p:txBody>
          <a:bodyPr wrap="square" rtlCol="0">
            <a:spAutoFit/>
          </a:bodyPr>
          <a:lstStyle/>
          <a:p>
            <a:pPr algn="just" rtl="0" fontAlgn="base">
              <a:spcBef>
                <a:spcPts val="0"/>
              </a:spcBef>
              <a:spcAft>
                <a:spcPts val="0"/>
              </a:spcAft>
            </a:pPr>
            <a:endParaRPr lang="en-US" sz="32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First get the measurements of the main components of the device, to maximize the portability of the structure. </a:t>
            </a:r>
          </a:p>
          <a:p>
            <a:pPr algn="just" rtl="0" fontAlgn="base">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Cut out the Styrofoam boards based off the acquired measurements and the practicality of the device</a:t>
            </a:r>
          </a:p>
          <a:p>
            <a:pPr algn="just" rtl="0" fontAlgn="base">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Make proper and fitted cutouts based on where you want the components (</a:t>
            </a:r>
            <a:r>
              <a:rPr lang="en-US" sz="3200" b="0" i="0" u="none" strike="noStrike" dirty="0" err="1">
                <a:solidFill>
                  <a:srgbClr val="000000"/>
                </a:solidFill>
                <a:effectLst/>
                <a:latin typeface="Arial" panose="020B0604020202020204" pitchFamily="34" charset="0"/>
              </a:rPr>
              <a:t>ie</a:t>
            </a:r>
            <a:r>
              <a:rPr lang="en-US" sz="3200" b="0" i="0" u="none" strike="noStrike" dirty="0">
                <a:solidFill>
                  <a:srgbClr val="000000"/>
                </a:solidFill>
                <a:effectLst/>
                <a:latin typeface="Arial" panose="020B0604020202020204" pitchFamily="34" charset="0"/>
              </a:rPr>
              <a:t>. LCD’s, Switch, Ultrasonic Sensor and Adjustment Knob), making sure placement efficiency is observed</a:t>
            </a:r>
          </a:p>
          <a:p>
            <a:pPr algn="just" rtl="0" fontAlgn="base">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Assemble the Styrofoam boards and the wirings of the main system circuit. Ensure that everything is fitted into place.</a:t>
            </a:r>
          </a:p>
          <a:p>
            <a:pPr algn="just" rtl="0" fontAlgn="base">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Design the device to your liking.</a:t>
            </a:r>
          </a:p>
        </p:txBody>
      </p:sp>
    </p:spTree>
    <p:extLst>
      <p:ext uri="{BB962C8B-B14F-4D97-AF65-F5344CB8AC3E}">
        <p14:creationId xmlns:p14="http://schemas.microsoft.com/office/powerpoint/2010/main" val="23973242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413063"/>
            <a:ext cx="11577484" cy="4031873"/>
          </a:xfrm>
          <a:prstGeom prst="rect">
            <a:avLst/>
          </a:prstGeom>
          <a:noFill/>
        </p:spPr>
        <p:txBody>
          <a:bodyPr wrap="square" rtlCol="0">
            <a:spAutoFit/>
          </a:bodyPr>
          <a:lstStyle/>
          <a:p>
            <a:pPr algn="just" rtl="0" fontAlgn="base">
              <a:spcBef>
                <a:spcPts val="0"/>
              </a:spcBef>
              <a:spcAft>
                <a:spcPts val="0"/>
              </a:spcAft>
            </a:pPr>
            <a:r>
              <a:rPr lang="en-US" sz="3200" b="1" i="0" u="none" strike="noStrike" dirty="0">
                <a:solidFill>
                  <a:srgbClr val="000000"/>
                </a:solidFill>
                <a:effectLst/>
                <a:latin typeface="Arial" panose="020B0604020202020204" pitchFamily="34" charset="0"/>
              </a:rPr>
              <a:t>Main System and Circuit</a:t>
            </a: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	</a:t>
            </a:r>
          </a:p>
          <a:p>
            <a:pPr algn="just" rtl="0" fontAlgn="base">
              <a:spcBef>
                <a:spcPts val="0"/>
              </a:spcBef>
              <a:spcAft>
                <a:spcPts val="0"/>
              </a:spcAft>
            </a:pPr>
            <a:r>
              <a:rPr lang="en-US" sz="3200" dirty="0">
                <a:solidFill>
                  <a:srgbClr val="000000"/>
                </a:solidFill>
                <a:latin typeface="Arial" panose="020B0604020202020204" pitchFamily="34" charset="0"/>
              </a:rPr>
              <a:t>	</a:t>
            </a:r>
            <a:r>
              <a:rPr lang="en-US" sz="3200" b="0" i="0" u="none" strike="noStrike" dirty="0">
                <a:solidFill>
                  <a:srgbClr val="000000"/>
                </a:solidFill>
                <a:effectLst/>
                <a:latin typeface="Arial" panose="020B0604020202020204" pitchFamily="34" charset="0"/>
              </a:rPr>
              <a:t>The main system is composed of an </a:t>
            </a:r>
            <a:r>
              <a:rPr lang="en-US" sz="3200" b="0" i="0" u="none" strike="noStrike" dirty="0" err="1">
                <a:solidFill>
                  <a:srgbClr val="000000"/>
                </a:solidFill>
                <a:effectLst/>
                <a:latin typeface="Arial" panose="020B0604020202020204" pitchFamily="34" charset="0"/>
              </a:rPr>
              <a:t>arduino</a:t>
            </a:r>
            <a:r>
              <a:rPr lang="en-US" sz="3200" b="0" i="0" u="none" strike="noStrike" dirty="0">
                <a:solidFill>
                  <a:srgbClr val="000000"/>
                </a:solidFill>
                <a:effectLst/>
                <a:latin typeface="Arial" panose="020B0604020202020204" pitchFamily="34" charset="0"/>
              </a:rPr>
              <a:t> microcontroller, servo motor, ultrasonic sensor, adjustment knob, and two LCDs. This system is powered with three 9 volt batteries and controlled with a two-way switch. The function of the main system is to calculate and display the answers solved by the device based on the concept solutions.</a:t>
            </a:r>
          </a:p>
        </p:txBody>
      </p:sp>
    </p:spTree>
    <p:extLst>
      <p:ext uri="{BB962C8B-B14F-4D97-AF65-F5344CB8AC3E}">
        <p14:creationId xmlns:p14="http://schemas.microsoft.com/office/powerpoint/2010/main" val="42164045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67785459-C1C9-DD36-956E-81E436DFF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1142999"/>
            <a:ext cx="5510212" cy="53367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50A6251-300F-82B9-D20C-B23FFFC8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850" y="924786"/>
            <a:ext cx="1371600" cy="555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815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413063"/>
            <a:ext cx="11577484" cy="5016758"/>
          </a:xfrm>
          <a:prstGeom prst="rect">
            <a:avLst/>
          </a:prstGeom>
          <a:noFill/>
        </p:spPr>
        <p:txBody>
          <a:bodyPr wrap="square" rtlCol="0">
            <a:spAutoFit/>
          </a:bodyPr>
          <a:lstStyle/>
          <a:p>
            <a:pPr algn="just" rtl="0" fontAlgn="base">
              <a:spcBef>
                <a:spcPts val="0"/>
              </a:spcBef>
              <a:spcAft>
                <a:spcPts val="0"/>
              </a:spcAft>
            </a:pPr>
            <a:r>
              <a:rPr lang="en-US" sz="3200" b="1" i="0" u="none" strike="noStrike" dirty="0">
                <a:solidFill>
                  <a:srgbClr val="000000"/>
                </a:solidFill>
                <a:effectLst/>
                <a:latin typeface="Arial" panose="020B0604020202020204" pitchFamily="34" charset="0"/>
              </a:rPr>
              <a:t>Leveling System and Circuit</a:t>
            </a:r>
          </a:p>
          <a:p>
            <a:pPr algn="just" rtl="0" fontAlgn="base">
              <a:spcBef>
                <a:spcPts val="0"/>
              </a:spcBef>
              <a:spcAft>
                <a:spcPts val="0"/>
              </a:spcAft>
            </a:pPr>
            <a:r>
              <a:rPr lang="en-US" sz="3200" i="0" u="none" strike="noStrike" dirty="0">
                <a:solidFill>
                  <a:srgbClr val="000000"/>
                </a:solidFill>
                <a:effectLst/>
                <a:latin typeface="Arial" panose="020B0604020202020204" pitchFamily="34" charset="0"/>
              </a:rPr>
              <a:t>	</a:t>
            </a:r>
          </a:p>
          <a:p>
            <a:pPr algn="just" rtl="0" fontAlgn="base">
              <a:spcBef>
                <a:spcPts val="0"/>
              </a:spcBef>
              <a:spcAft>
                <a:spcPts val="0"/>
              </a:spcAft>
            </a:pPr>
            <a:r>
              <a:rPr lang="en-US" sz="3200" dirty="0">
                <a:solidFill>
                  <a:srgbClr val="000000"/>
                </a:solidFill>
                <a:latin typeface="Arial" panose="020B0604020202020204" pitchFamily="34" charset="0"/>
              </a:rPr>
              <a:t>	</a:t>
            </a:r>
            <a:r>
              <a:rPr lang="en-US" sz="3200" i="0" u="none" strike="noStrike" dirty="0">
                <a:solidFill>
                  <a:srgbClr val="000000"/>
                </a:solidFill>
                <a:effectLst/>
                <a:latin typeface="Arial" panose="020B0604020202020204" pitchFamily="34" charset="0"/>
              </a:rPr>
              <a:t>The accelerometer is a sensor that will determine if the surface is even or not. If the surface is even, the LED will flash a steady red light and the buzzer will beep. This is both a visual and auditory tool that will guide the user in measuring. Though, even if the surface is uneven, solving it would still be possible because the device can measure tilted angles and the LED light will flash a blinking light to indicate that the surface is uneven. </a:t>
            </a:r>
          </a:p>
        </p:txBody>
      </p:sp>
    </p:spTree>
    <p:extLst>
      <p:ext uri="{BB962C8B-B14F-4D97-AF65-F5344CB8AC3E}">
        <p14:creationId xmlns:p14="http://schemas.microsoft.com/office/powerpoint/2010/main" val="422576277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CC1E7583-5521-94BD-8F80-90FF66887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1" y="1639580"/>
            <a:ext cx="7353300" cy="44081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48CBAC9-7EEE-4B79-B589-D43FF0230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00" y="1449080"/>
            <a:ext cx="3892172" cy="440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10946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413063"/>
            <a:ext cx="11577484" cy="3539430"/>
          </a:xfrm>
          <a:prstGeom prst="rect">
            <a:avLst/>
          </a:prstGeom>
          <a:noFill/>
        </p:spPr>
        <p:txBody>
          <a:bodyPr wrap="square" rtlCol="0">
            <a:spAutoFit/>
          </a:bodyPr>
          <a:lstStyle/>
          <a:p>
            <a:pPr algn="just" rtl="0" fontAlgn="base">
              <a:spcBef>
                <a:spcPts val="0"/>
              </a:spcBef>
              <a:spcAft>
                <a:spcPts val="0"/>
              </a:spcAft>
            </a:pPr>
            <a:r>
              <a:rPr lang="en-US" sz="3200" b="1" i="0" u="none" strike="noStrike" dirty="0">
                <a:solidFill>
                  <a:srgbClr val="000000"/>
                </a:solidFill>
                <a:effectLst/>
                <a:latin typeface="Arial" panose="020B0604020202020204" pitchFamily="34" charset="0"/>
              </a:rPr>
              <a:t>Calculation System</a:t>
            </a:r>
          </a:p>
          <a:p>
            <a:pPr algn="just" rtl="0" fontAlgn="base">
              <a:spcBef>
                <a:spcPts val="0"/>
              </a:spcBef>
              <a:spcAft>
                <a:spcPts val="0"/>
              </a:spcAft>
            </a:pPr>
            <a:r>
              <a:rPr lang="en-US" sz="3200" i="0" u="none" strike="noStrike" dirty="0">
                <a:solidFill>
                  <a:srgbClr val="000000"/>
                </a:solidFill>
                <a:effectLst/>
                <a:latin typeface="Arial" panose="020B0604020202020204" pitchFamily="34" charset="0"/>
              </a:rPr>
              <a:t>	</a:t>
            </a:r>
          </a:p>
          <a:p>
            <a:pPr algn="just" rtl="0" fontAlgn="base">
              <a:spcBef>
                <a:spcPts val="0"/>
              </a:spcBef>
              <a:spcAft>
                <a:spcPts val="0"/>
              </a:spcAft>
            </a:pPr>
            <a:r>
              <a:rPr lang="en-US" sz="3200" i="0" u="none" strike="noStrike" dirty="0">
                <a:solidFill>
                  <a:srgbClr val="000000"/>
                </a:solidFill>
                <a:effectLst/>
                <a:latin typeface="Arial" panose="020B0604020202020204" pitchFamily="34" charset="0"/>
              </a:rPr>
              <a:t>	First and foremost, you need to define the six trigonometric functions: sine, cosine, tangent, cosecant, secant, and cotangent. Since the angle units used in the code to calculate is radian, we need to convert the angle entered by the user, solve it and convert it again in degrees.</a:t>
            </a:r>
          </a:p>
        </p:txBody>
      </p:sp>
    </p:spTree>
    <p:extLst>
      <p:ext uri="{BB962C8B-B14F-4D97-AF65-F5344CB8AC3E}">
        <p14:creationId xmlns:p14="http://schemas.microsoft.com/office/powerpoint/2010/main" val="106549231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16852581-5B25-FCF6-D73D-F224B0C2C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1430030"/>
            <a:ext cx="8458200" cy="476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5508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INTRODUCTION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9" y="1110020"/>
            <a:ext cx="11577484" cy="5632311"/>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	Over time, extensive attempts have been undertaken to tackle the ongoing challenge. With the objective of enhancing comprehension, creative teaching methods and technological advancements have been employed. This paper shares the same goal by presenting a guide to simplify the complexities of Trigonometry using technology.</a:t>
            </a:r>
          </a:p>
          <a:p>
            <a:pPr algn="just"/>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Another challenge is using trigonometric identities to resolve trigonometry problems. The multiple trigonometric identities and formulas necessary to solve problems may be difficult for students to recall and put into practice. Trigonometric issues' complexity could also present a challenge. Students often encounter challenges in solving trigonometry problems due to various factors such as insufficient understanding of trigonometry concepts, inability to apply the formulas correctly, and lack of practice. These challenges can lead to poor academic performance, frustration, and even discouragement among students.</a:t>
            </a:r>
          </a:p>
          <a:p>
            <a:pPr algn="just"/>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	Technology such as robotics can assist in solving trigonometric functions by providing precise and automated measurements. Robots equipped with sensors and mathematical algorithms can accurately determine angles and distances, enabling efficient calculations of sine, cosine, and tangent values. </a:t>
            </a:r>
          </a:p>
          <a:p>
            <a:pPr algn="just"/>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541039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pic>
        <p:nvPicPr>
          <p:cNvPr id="9220" name="Picture 4">
            <a:extLst>
              <a:ext uri="{FF2B5EF4-FFF2-40B4-BE49-F238E27FC236}">
                <a16:creationId xmlns:a16="http://schemas.microsoft.com/office/drawing/2014/main" id="{70749D32-EE27-772E-AD1F-C1C067F01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749" y="1188487"/>
            <a:ext cx="9114502" cy="511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46904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905506"/>
            <a:ext cx="11577484" cy="3046988"/>
          </a:xfrm>
          <a:prstGeom prst="rect">
            <a:avLst/>
          </a:prstGeom>
          <a:noFill/>
        </p:spPr>
        <p:txBody>
          <a:bodyPr wrap="square" rtlCol="0">
            <a:spAutoFit/>
          </a:bodyPr>
          <a:lstStyle/>
          <a:p>
            <a:pPr algn="just" rtl="0" fontAlgn="base">
              <a:spcBef>
                <a:spcPts val="0"/>
              </a:spcBef>
              <a:spcAft>
                <a:spcPts val="0"/>
              </a:spcAft>
            </a:pPr>
            <a:r>
              <a:rPr lang="en-US" sz="3200" b="1" i="0" u="none" strike="noStrike" dirty="0">
                <a:solidFill>
                  <a:srgbClr val="000000"/>
                </a:solidFill>
                <a:effectLst/>
                <a:latin typeface="Arial" panose="020B0604020202020204" pitchFamily="34" charset="0"/>
              </a:rPr>
              <a:t>Display System</a:t>
            </a:r>
          </a:p>
          <a:p>
            <a:pPr algn="just" rtl="0" fontAlgn="base">
              <a:spcBef>
                <a:spcPts val="0"/>
              </a:spcBef>
              <a:spcAft>
                <a:spcPts val="0"/>
              </a:spcAft>
            </a:pPr>
            <a:endParaRPr lang="en-US" sz="3200" b="1"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n-US" sz="3200" b="1" i="0" u="none" strike="noStrike" dirty="0">
                <a:solidFill>
                  <a:srgbClr val="000000"/>
                </a:solidFill>
                <a:effectLst/>
                <a:latin typeface="Arial" panose="020B0604020202020204" pitchFamily="34" charset="0"/>
              </a:rPr>
              <a:t>	</a:t>
            </a:r>
            <a:r>
              <a:rPr lang="en-US" sz="3200" i="0" u="none" strike="noStrike" dirty="0">
                <a:solidFill>
                  <a:srgbClr val="000000"/>
                </a:solidFill>
                <a:effectLst/>
                <a:latin typeface="Arial" panose="020B0604020202020204" pitchFamily="34" charset="0"/>
              </a:rPr>
              <a:t>The Display system is the output of all the calculations made. Using two I2C Liquid Crystal Display (LCD) we can display all the solutions made by the device. We used 2 LCDs (1 large 20x4 and 1 small 16x2). </a:t>
            </a:r>
          </a:p>
        </p:txBody>
      </p:sp>
    </p:spTree>
    <p:extLst>
      <p:ext uri="{BB962C8B-B14F-4D97-AF65-F5344CB8AC3E}">
        <p14:creationId xmlns:p14="http://schemas.microsoft.com/office/powerpoint/2010/main" val="288394957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pic>
        <p:nvPicPr>
          <p:cNvPr id="10244" name="Picture 4">
            <a:extLst>
              <a:ext uri="{FF2B5EF4-FFF2-40B4-BE49-F238E27FC236}">
                <a16:creationId xmlns:a16="http://schemas.microsoft.com/office/drawing/2014/main" id="{6FD6B88A-E680-9128-4560-CA95B7FDC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694" y="1114424"/>
            <a:ext cx="9306611" cy="189547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a:extLst>
              <a:ext uri="{FF2B5EF4-FFF2-40B4-BE49-F238E27FC236}">
                <a16:creationId xmlns:a16="http://schemas.microsoft.com/office/drawing/2014/main" id="{3C39FC5B-6066-F3A0-1A26-C0C5D79ADECB}"/>
              </a:ext>
            </a:extLst>
          </p:cNvPr>
          <p:cNvSpPr>
            <a:spLocks noChangeAspect="1" noChangeArrowheads="1"/>
          </p:cNvSpPr>
          <p:nvPr/>
        </p:nvSpPr>
        <p:spPr bwMode="auto">
          <a:xfrm>
            <a:off x="3367088" y="2524125"/>
            <a:ext cx="5457825" cy="1809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10248" name="Picture 8">
            <a:extLst>
              <a:ext uri="{FF2B5EF4-FFF2-40B4-BE49-F238E27FC236}">
                <a16:creationId xmlns:a16="http://schemas.microsoft.com/office/drawing/2014/main" id="{B9963A51-CE74-42C2-6AF4-7F1EDCA4E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265" y="3370223"/>
            <a:ext cx="8929469" cy="296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9719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WORKING PRINCIPLES AND SYSTEM</a:t>
            </a:r>
            <a:endParaRPr lang="en-AE" sz="3600" b="1" u="sng" dirty="0">
              <a:latin typeface="Arial" panose="020B0604020202020204" pitchFamily="34" charset="0"/>
              <a:cs typeface="Arial" panose="020B0604020202020204" pitchFamily="34" charset="0"/>
            </a:endParaRPr>
          </a:p>
        </p:txBody>
      </p:sp>
      <p:sp>
        <p:nvSpPr>
          <p:cNvPr id="3" name="AutoShape 6">
            <a:extLst>
              <a:ext uri="{FF2B5EF4-FFF2-40B4-BE49-F238E27FC236}">
                <a16:creationId xmlns:a16="http://schemas.microsoft.com/office/drawing/2014/main" id="{3C39FC5B-6066-F3A0-1A26-C0C5D79ADECB}"/>
              </a:ext>
            </a:extLst>
          </p:cNvPr>
          <p:cNvSpPr>
            <a:spLocks noChangeAspect="1" noChangeArrowheads="1"/>
          </p:cNvSpPr>
          <p:nvPr/>
        </p:nvSpPr>
        <p:spPr bwMode="auto">
          <a:xfrm>
            <a:off x="3367088" y="2524125"/>
            <a:ext cx="5457825" cy="1809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12290" name="Picture 2">
            <a:extLst>
              <a:ext uri="{FF2B5EF4-FFF2-40B4-BE49-F238E27FC236}">
                <a16:creationId xmlns:a16="http://schemas.microsoft.com/office/drawing/2014/main" id="{681AECD5-7596-D51E-90B2-A151D748D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860518"/>
            <a:ext cx="7524750" cy="4750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F8514C-4825-9CE3-0907-63A71DEB86F0}"/>
              </a:ext>
            </a:extLst>
          </p:cNvPr>
          <p:cNvSpPr txBox="1"/>
          <p:nvPr/>
        </p:nvSpPr>
        <p:spPr>
          <a:xfrm>
            <a:off x="307258" y="1084415"/>
            <a:ext cx="11577484" cy="584775"/>
          </a:xfrm>
          <a:prstGeom prst="rect">
            <a:avLst/>
          </a:prstGeom>
          <a:noFill/>
        </p:spPr>
        <p:txBody>
          <a:bodyPr wrap="square" rtlCol="0">
            <a:spAutoFit/>
          </a:bodyPr>
          <a:lstStyle/>
          <a:p>
            <a:pPr algn="just" rtl="0" fontAlgn="base">
              <a:spcBef>
                <a:spcPts val="0"/>
              </a:spcBef>
              <a:spcAft>
                <a:spcPts val="0"/>
              </a:spcAft>
            </a:pPr>
            <a:r>
              <a:rPr lang="en-US" sz="3200" b="1" i="1" u="none" strike="noStrike" dirty="0">
                <a:solidFill>
                  <a:srgbClr val="000000"/>
                </a:solidFill>
                <a:effectLst/>
                <a:latin typeface="Arial" panose="020B0604020202020204" pitchFamily="34" charset="0"/>
              </a:rPr>
              <a:t>Overall Circuit</a:t>
            </a:r>
          </a:p>
        </p:txBody>
      </p:sp>
    </p:spTree>
    <p:extLst>
      <p:ext uri="{BB962C8B-B14F-4D97-AF65-F5344CB8AC3E}">
        <p14:creationId xmlns:p14="http://schemas.microsoft.com/office/powerpoint/2010/main" val="1961379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UTILIZATION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235393"/>
            <a:ext cx="11577484" cy="5170646"/>
          </a:xfrm>
          <a:prstGeom prst="rect">
            <a:avLst/>
          </a:prstGeom>
          <a:noFill/>
        </p:spPr>
        <p:txBody>
          <a:bodyPr wrap="square" rtlCol="0">
            <a:spAutoFit/>
          </a:bodyPr>
          <a:lstStyle/>
          <a:p>
            <a:pPr algn="just" rtl="0">
              <a:spcBef>
                <a:spcPts val="0"/>
              </a:spcBef>
              <a:spcAft>
                <a:spcPts val="0"/>
              </a:spcAft>
            </a:pPr>
            <a:r>
              <a:rPr lang="en-US" sz="3000" b="1" i="0" u="none" strike="noStrike" dirty="0">
                <a:solidFill>
                  <a:srgbClr val="000000"/>
                </a:solidFill>
                <a:effectLst/>
                <a:latin typeface="Arial" panose="020B0604020202020204" pitchFamily="34" charset="0"/>
              </a:rPr>
              <a:t>Utilization of the Device</a:t>
            </a:r>
            <a:endParaRPr lang="en-US" sz="3000" b="0" dirty="0">
              <a:effectLst/>
            </a:endParaRPr>
          </a:p>
          <a:p>
            <a:pPr algn="just" rtl="0">
              <a:spcBef>
                <a:spcPts val="0"/>
              </a:spcBef>
              <a:spcAft>
                <a:spcPts val="0"/>
              </a:spcAft>
            </a:pPr>
            <a:r>
              <a:rPr lang="en-US" sz="3000" b="0" i="0" u="none" strike="noStrike" dirty="0">
                <a:solidFill>
                  <a:srgbClr val="000000"/>
                </a:solidFill>
                <a:effectLst/>
                <a:latin typeface="Arial" panose="020B0604020202020204" pitchFamily="34" charset="0"/>
              </a:rPr>
              <a:t>To use this device it is very simple and user friendly</a:t>
            </a:r>
          </a:p>
          <a:p>
            <a:pPr algn="just" rtl="0">
              <a:spcBef>
                <a:spcPts val="0"/>
              </a:spcBef>
              <a:spcAft>
                <a:spcPts val="0"/>
              </a:spcAft>
            </a:pPr>
            <a:endParaRPr lang="en-US" sz="3000" b="0" dirty="0">
              <a:effectLst/>
            </a:endParaRPr>
          </a:p>
          <a:p>
            <a:pPr algn="just" rtl="0" fontAlgn="base">
              <a:spcBef>
                <a:spcPts val="0"/>
              </a:spcBef>
              <a:spcAft>
                <a:spcPts val="0"/>
              </a:spcAft>
              <a:buFont typeface="+mj-lt"/>
              <a:buAutoNum type="arabicPeriod"/>
            </a:pPr>
            <a:r>
              <a:rPr lang="en-US" sz="3000" b="0" i="0" u="none" strike="noStrike" dirty="0">
                <a:solidFill>
                  <a:srgbClr val="000000"/>
                </a:solidFill>
                <a:effectLst/>
                <a:latin typeface="Arial" panose="020B0604020202020204" pitchFamily="34" charset="0"/>
              </a:rPr>
              <a:t>Open the On off switch (The one that powers the main system). You can also turn on the Leveling System (also have a switch)</a:t>
            </a:r>
          </a:p>
          <a:p>
            <a:pPr algn="just" rtl="0" fontAlgn="base">
              <a:spcBef>
                <a:spcPts val="0"/>
              </a:spcBef>
              <a:spcAft>
                <a:spcPts val="0"/>
              </a:spcAft>
              <a:buFont typeface="+mj-lt"/>
              <a:buAutoNum type="arabicPeriod"/>
            </a:pPr>
            <a:endParaRPr lang="en-US" sz="30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mj-lt"/>
              <a:buAutoNum type="arabicPeriod"/>
            </a:pPr>
            <a:r>
              <a:rPr lang="en-US" sz="3000" b="0" i="0" u="none" strike="noStrike" dirty="0">
                <a:solidFill>
                  <a:srgbClr val="000000"/>
                </a:solidFill>
                <a:effectLst/>
                <a:latin typeface="Arial" panose="020B0604020202020204" pitchFamily="34" charset="0"/>
              </a:rPr>
              <a:t>Using the Adjustment knob, you can adjust the angle input from 0-180 degrees. We divided it into two 90 degree angles (positive for the angle of elevation or angle greater than 90 degrees, negative for the angle of depression or angle that is  and 0 if the angle is 90 degree).</a:t>
            </a:r>
          </a:p>
        </p:txBody>
      </p:sp>
    </p:spTree>
    <p:extLst>
      <p:ext uri="{BB962C8B-B14F-4D97-AF65-F5344CB8AC3E}">
        <p14:creationId xmlns:p14="http://schemas.microsoft.com/office/powerpoint/2010/main" val="243397275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UTILIZATION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102043"/>
            <a:ext cx="11577484" cy="5509200"/>
          </a:xfrm>
          <a:prstGeom prst="rect">
            <a:avLst/>
          </a:prstGeom>
          <a:noFill/>
        </p:spPr>
        <p:txBody>
          <a:bodyPr wrap="square" rtlCol="0">
            <a:spAutoFit/>
          </a:bodyPr>
          <a:lstStyle/>
          <a:p>
            <a:pPr algn="just" rtl="0" fontAlgn="base">
              <a:spcBef>
                <a:spcPts val="0"/>
              </a:spcBef>
              <a:spcAft>
                <a:spcPts val="0"/>
              </a:spcAft>
              <a:buFont typeface="+mj-lt"/>
              <a:buAutoNum type="arabicPeriod"/>
            </a:pPr>
            <a:endParaRPr lang="en-US" sz="3200" b="0"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3. The angle, opposite side, adjacent side and the hypotenuse is displayed in real time in the small lcd.</a:t>
            </a:r>
          </a:p>
          <a:p>
            <a:pPr algn="just" rtl="0" fontAlgn="base">
              <a:spcBef>
                <a:spcPts val="0"/>
              </a:spcBef>
              <a:spcAft>
                <a:spcPts val="0"/>
              </a:spcAft>
            </a:pPr>
            <a:endParaRPr lang="en-US" sz="3200" b="0"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4. The Automatic Leveling System doesn’t require any input from the user. The system will flash a blinking LED light if the surface is uneven and if the surface is flat and ready for computing, the system will alarm or beep and the LED light will light steadily. This system can be turned on or off when the user wants to compute tilted angles and complicated measurements.</a:t>
            </a:r>
          </a:p>
        </p:txBody>
      </p:sp>
    </p:spTree>
    <p:extLst>
      <p:ext uri="{BB962C8B-B14F-4D97-AF65-F5344CB8AC3E}">
        <p14:creationId xmlns:p14="http://schemas.microsoft.com/office/powerpoint/2010/main" val="234322068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UTILIZATION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102043"/>
            <a:ext cx="11577484" cy="3539430"/>
          </a:xfrm>
          <a:prstGeom prst="rect">
            <a:avLst/>
          </a:prstGeom>
          <a:noFill/>
        </p:spPr>
        <p:txBody>
          <a:bodyPr wrap="square" rtlCol="0">
            <a:spAutoFit/>
          </a:bodyPr>
          <a:lstStyle/>
          <a:p>
            <a:pPr algn="just" rtl="0" fontAlgn="base">
              <a:spcBef>
                <a:spcPts val="0"/>
              </a:spcBef>
              <a:spcAft>
                <a:spcPts val="0"/>
              </a:spcAft>
            </a:pPr>
            <a:endParaRPr lang="en-US" sz="3200" b="0"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5. There are 3 lasers that will visually guide you on the angle or triangle that will be formed with the exact measurements.</a:t>
            </a:r>
          </a:p>
          <a:p>
            <a:pPr algn="just" rtl="0" fontAlgn="base">
              <a:spcBef>
                <a:spcPts val="0"/>
              </a:spcBef>
              <a:spcAft>
                <a:spcPts val="0"/>
              </a:spcAft>
            </a:pPr>
            <a:endParaRPr lang="en-US" sz="3200" dirty="0">
              <a:solidFill>
                <a:srgbClr val="000000"/>
              </a:solidFill>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6. That’s how easy it is for you to use this device. If you want to compute for another measurement, just repeat the process of using the knob and pushing the solve button.</a:t>
            </a:r>
          </a:p>
        </p:txBody>
      </p:sp>
    </p:spTree>
    <p:extLst>
      <p:ext uri="{BB962C8B-B14F-4D97-AF65-F5344CB8AC3E}">
        <p14:creationId xmlns:p14="http://schemas.microsoft.com/office/powerpoint/2010/main" val="14914588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UTILIZATION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102043"/>
            <a:ext cx="11577484" cy="3539430"/>
          </a:xfrm>
          <a:prstGeom prst="rect">
            <a:avLst/>
          </a:prstGeom>
          <a:noFill/>
        </p:spPr>
        <p:txBody>
          <a:bodyPr wrap="square" rtlCol="0">
            <a:spAutoFit/>
          </a:bodyPr>
          <a:lstStyle/>
          <a:p>
            <a:pPr algn="just" rtl="0" fontAlgn="base">
              <a:spcBef>
                <a:spcPts val="0"/>
              </a:spcBef>
              <a:spcAft>
                <a:spcPts val="0"/>
              </a:spcAft>
            </a:pPr>
            <a:endParaRPr lang="en-US" sz="3200" b="0" i="0" u="none" strike="noStrike" dirty="0">
              <a:solidFill>
                <a:srgbClr val="000000"/>
              </a:solidFill>
              <a:effectLst/>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5. There are 3 lasers that will visually guide you on the angle or triangle that will be formed with the exact measurements.</a:t>
            </a:r>
          </a:p>
          <a:p>
            <a:pPr algn="just" rtl="0" fontAlgn="base">
              <a:spcBef>
                <a:spcPts val="0"/>
              </a:spcBef>
              <a:spcAft>
                <a:spcPts val="0"/>
              </a:spcAft>
            </a:pPr>
            <a:endParaRPr lang="en-US" sz="3200" dirty="0">
              <a:solidFill>
                <a:srgbClr val="000000"/>
              </a:solidFill>
              <a:latin typeface="Arial" panose="020B0604020202020204" pitchFamily="34" charset="0"/>
            </a:endParaRPr>
          </a:p>
          <a:p>
            <a:pPr algn="just" rtl="0" fontAlgn="base">
              <a:spcBef>
                <a:spcPts val="0"/>
              </a:spcBef>
              <a:spcAft>
                <a:spcPts val="0"/>
              </a:spcAft>
            </a:pPr>
            <a:r>
              <a:rPr lang="en-US" sz="3200" b="0" i="0" u="none" strike="noStrike" dirty="0">
                <a:solidFill>
                  <a:srgbClr val="000000"/>
                </a:solidFill>
                <a:effectLst/>
                <a:latin typeface="Arial" panose="020B0604020202020204" pitchFamily="34" charset="0"/>
              </a:rPr>
              <a:t>6. That’s how easy it is for you to use this device. If you want to compute for another measurement, just repeat the process of using the knob and pushing the solve button.</a:t>
            </a:r>
          </a:p>
        </p:txBody>
      </p:sp>
    </p:spTree>
    <p:extLst>
      <p:ext uri="{BB962C8B-B14F-4D97-AF65-F5344CB8AC3E}">
        <p14:creationId xmlns:p14="http://schemas.microsoft.com/office/powerpoint/2010/main" val="409375156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DEVICE MODEL</a:t>
            </a:r>
            <a:endParaRPr lang="en-AE" sz="3600" b="1"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B76BEBE-28F6-4BC6-E24D-ECAFEBBDA0D7}"/>
              </a:ext>
            </a:extLst>
          </p:cNvPr>
          <p:cNvPicPr>
            <a:picLocks noChangeAspect="1"/>
          </p:cNvPicPr>
          <p:nvPr/>
        </p:nvPicPr>
        <p:blipFill rotWithShape="1">
          <a:blip r:embed="rId2"/>
          <a:srcRect l="15312" t="12999" r="18519" b="10852"/>
          <a:stretch/>
        </p:blipFill>
        <p:spPr>
          <a:xfrm>
            <a:off x="1793081" y="1043182"/>
            <a:ext cx="8605838" cy="5568061"/>
          </a:xfrm>
          <a:prstGeom prst="rect">
            <a:avLst/>
          </a:prstGeom>
        </p:spPr>
      </p:pic>
    </p:spTree>
    <p:extLst>
      <p:ext uri="{BB962C8B-B14F-4D97-AF65-F5344CB8AC3E}">
        <p14:creationId xmlns:p14="http://schemas.microsoft.com/office/powerpoint/2010/main" val="242640124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DOCUMENTATION</a:t>
            </a:r>
            <a:endParaRPr lang="en-AE" sz="3600" b="1" u="sng"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9CBC5AB-F8F1-5776-B3F1-95B9A18DAF51}"/>
              </a:ext>
            </a:extLst>
          </p:cNvPr>
          <p:cNvPicPr>
            <a:picLocks noChangeAspect="1"/>
          </p:cNvPicPr>
          <p:nvPr/>
        </p:nvPicPr>
        <p:blipFill rotWithShape="1">
          <a:blip r:embed="rId2"/>
          <a:srcRect l="25157" t="16373" r="22721" b="12204"/>
          <a:stretch/>
        </p:blipFill>
        <p:spPr>
          <a:xfrm>
            <a:off x="0" y="893088"/>
            <a:ext cx="7084142" cy="5457824"/>
          </a:xfrm>
          <a:prstGeom prst="rect">
            <a:avLst/>
          </a:prstGeom>
        </p:spPr>
      </p:pic>
      <p:pic>
        <p:nvPicPr>
          <p:cNvPr id="8" name="Picture 7">
            <a:extLst>
              <a:ext uri="{FF2B5EF4-FFF2-40B4-BE49-F238E27FC236}">
                <a16:creationId xmlns:a16="http://schemas.microsoft.com/office/drawing/2014/main" id="{486119F1-0F27-2D2A-AEEE-815EC02B77ED}"/>
              </a:ext>
            </a:extLst>
          </p:cNvPr>
          <p:cNvPicPr>
            <a:picLocks noChangeAspect="1"/>
          </p:cNvPicPr>
          <p:nvPr/>
        </p:nvPicPr>
        <p:blipFill rotWithShape="1">
          <a:blip r:embed="rId3"/>
          <a:srcRect l="49355" t="28046" r="20156" b="22904"/>
          <a:stretch/>
        </p:blipFill>
        <p:spPr>
          <a:xfrm>
            <a:off x="7042047" y="2719603"/>
            <a:ext cx="4302535" cy="3891640"/>
          </a:xfrm>
          <a:prstGeom prst="rect">
            <a:avLst/>
          </a:prstGeom>
        </p:spPr>
      </p:pic>
      <p:pic>
        <p:nvPicPr>
          <p:cNvPr id="5" name="Picture 4">
            <a:extLst>
              <a:ext uri="{FF2B5EF4-FFF2-40B4-BE49-F238E27FC236}">
                <a16:creationId xmlns:a16="http://schemas.microsoft.com/office/drawing/2014/main" id="{5465D528-AA5D-7DE3-988D-B23C142A86DC}"/>
              </a:ext>
            </a:extLst>
          </p:cNvPr>
          <p:cNvPicPr>
            <a:picLocks noChangeAspect="1"/>
          </p:cNvPicPr>
          <p:nvPr/>
        </p:nvPicPr>
        <p:blipFill rotWithShape="1">
          <a:blip r:embed="rId3"/>
          <a:srcRect l="16875" t="28045" r="50957" b="23712"/>
          <a:stretch/>
        </p:blipFill>
        <p:spPr>
          <a:xfrm>
            <a:off x="7042047" y="315305"/>
            <a:ext cx="3483692" cy="2937416"/>
          </a:xfrm>
          <a:prstGeom prst="rect">
            <a:avLst/>
          </a:prstGeom>
        </p:spPr>
      </p:pic>
    </p:spTree>
    <p:extLst>
      <p:ext uri="{BB962C8B-B14F-4D97-AF65-F5344CB8AC3E}">
        <p14:creationId xmlns:p14="http://schemas.microsoft.com/office/powerpoint/2010/main" val="42061866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OBJECTIVES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7" y="950685"/>
            <a:ext cx="11577484" cy="5509200"/>
          </a:xfrm>
          <a:prstGeom prst="rect">
            <a:avLst/>
          </a:prstGeom>
          <a:noFill/>
        </p:spPr>
        <p:txBody>
          <a:bodyPr wrap="square" rtlCol="0">
            <a:spAutoFit/>
          </a:bodyPr>
          <a:lstStyle/>
          <a:p>
            <a:pPr algn="just"/>
            <a:r>
              <a:rPr lang="en-US" sz="2200" dirty="0">
                <a:latin typeface="Arial" panose="020B0604020202020204" pitchFamily="34" charset="0"/>
                <a:cs typeface="Arial" panose="020B0604020202020204" pitchFamily="34" charset="0"/>
              </a:rPr>
              <a:t>	The objective of this study is to be able to create a mathematical device capable of guiding students in understanding Trigonometric identities and inverse trigonometric functions (STEM_PC11T-IIe-2). A device that is able to derive the corresponding sides of a triangle using the principles of trigonometry and angles, hence helping students learn and apply appropriate trigonometric identities in solving situational problems (STEM_PC11T-IIg-2). </a:t>
            </a:r>
          </a:p>
          <a:p>
            <a:pPr algn="just"/>
            <a:r>
              <a:rPr lang="en-US" sz="2200" dirty="0">
                <a:latin typeface="Arial" panose="020B0604020202020204" pitchFamily="34" charset="0"/>
                <a:cs typeface="Arial" panose="020B0604020202020204" pitchFamily="34" charset="0"/>
              </a:rPr>
              <a:t>	This research aims to build a simple and portable mathematical device using an Arduino Uno microcontroller utilized trigonometry and other topics in geometry that will help students and teachers in:</a:t>
            </a:r>
          </a:p>
          <a:p>
            <a:pPr algn="just"/>
            <a:endParaRPr lang="en-US" sz="2200" dirty="0">
              <a:latin typeface="Arial" panose="020B0604020202020204" pitchFamily="34" charset="0"/>
              <a:cs typeface="Arial" panose="020B0604020202020204" pitchFamily="34" charset="0"/>
            </a:endParaRPr>
          </a:p>
          <a:p>
            <a:pPr algn="just"/>
            <a:r>
              <a:rPr lang="en-US" sz="2200" dirty="0">
                <a:latin typeface="Arial" panose="020B0604020202020204" pitchFamily="34" charset="0"/>
                <a:cs typeface="Arial" panose="020B0604020202020204" pitchFamily="34" charset="0"/>
              </a:rPr>
              <a:t>a) solving the sides and the hypotenuse of a right triangle (Pythagorean theorem);</a:t>
            </a:r>
          </a:p>
          <a:p>
            <a:pPr algn="just"/>
            <a:r>
              <a:rPr lang="en-US" sz="2200" dirty="0">
                <a:latin typeface="Arial" panose="020B0604020202020204" pitchFamily="34" charset="0"/>
                <a:cs typeface="Arial" panose="020B0604020202020204" pitchFamily="34" charset="0"/>
              </a:rPr>
              <a:t>b) calculating the trigonometric ratios using the measurements measured by the device;</a:t>
            </a:r>
          </a:p>
          <a:p>
            <a:pPr algn="just"/>
            <a:r>
              <a:rPr lang="en-US" sz="2200" dirty="0">
                <a:latin typeface="Arial" panose="020B0604020202020204" pitchFamily="34" charset="0"/>
                <a:cs typeface="Arial" panose="020B0604020202020204" pitchFamily="34" charset="0"/>
              </a:rPr>
              <a:t>c) computing the angle of elevation and depression;</a:t>
            </a:r>
          </a:p>
          <a:p>
            <a:pPr algn="just"/>
            <a:r>
              <a:rPr lang="en-US" sz="2200" dirty="0">
                <a:latin typeface="Arial" panose="020B0604020202020204" pitchFamily="34" charset="0"/>
                <a:cs typeface="Arial" panose="020B0604020202020204" pitchFamily="34" charset="0"/>
              </a:rPr>
              <a:t>d) learning tool for trigonometry and geometry;</a:t>
            </a:r>
          </a:p>
          <a:p>
            <a:pPr algn="just"/>
            <a:r>
              <a:rPr lang="en-US" sz="2200" dirty="0">
                <a:latin typeface="Arial" panose="020B0604020202020204" pitchFamily="34" charset="0"/>
                <a:cs typeface="Arial" panose="020B0604020202020204" pitchFamily="34" charset="0"/>
              </a:rPr>
              <a:t>e) guiding for easy and scaled triangle drawing; and</a:t>
            </a:r>
          </a:p>
          <a:p>
            <a:pPr algn="just"/>
            <a:r>
              <a:rPr lang="en-US" sz="2200" dirty="0">
                <a:latin typeface="Arial" panose="020B0604020202020204" pitchFamily="34" charset="0"/>
                <a:cs typeface="Arial" panose="020B0604020202020204" pitchFamily="34" charset="0"/>
              </a:rPr>
              <a:t>f) converting the answers from degree to radian and vice versa</a:t>
            </a:r>
          </a:p>
        </p:txBody>
      </p:sp>
    </p:spTree>
    <p:extLst>
      <p:ext uri="{BB962C8B-B14F-4D97-AF65-F5344CB8AC3E}">
        <p14:creationId xmlns:p14="http://schemas.microsoft.com/office/powerpoint/2010/main" val="350467185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DOCUMENTATION</a:t>
            </a:r>
            <a:endParaRPr lang="en-AE" sz="3600" b="1"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C8941D2-C09B-CA94-9957-07FCF4B402F0}"/>
              </a:ext>
            </a:extLst>
          </p:cNvPr>
          <p:cNvPicPr>
            <a:picLocks noChangeAspect="1"/>
          </p:cNvPicPr>
          <p:nvPr/>
        </p:nvPicPr>
        <p:blipFill rotWithShape="1">
          <a:blip r:embed="rId2"/>
          <a:srcRect l="25242" t="13004" r="25000" b="24432"/>
          <a:stretch/>
        </p:blipFill>
        <p:spPr>
          <a:xfrm>
            <a:off x="1982429" y="1023047"/>
            <a:ext cx="8227142" cy="5815903"/>
          </a:xfrm>
          <a:prstGeom prst="rect">
            <a:avLst/>
          </a:prstGeom>
        </p:spPr>
      </p:pic>
    </p:spTree>
    <p:extLst>
      <p:ext uri="{BB962C8B-B14F-4D97-AF65-F5344CB8AC3E}">
        <p14:creationId xmlns:p14="http://schemas.microsoft.com/office/powerpoint/2010/main" val="111484424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0C2CD4-EE61-2299-0982-53F8BE16DA20}"/>
              </a:ext>
            </a:extLst>
          </p:cNvPr>
          <p:cNvPicPr>
            <a:picLocks noChangeAspect="1"/>
          </p:cNvPicPr>
          <p:nvPr/>
        </p:nvPicPr>
        <p:blipFill rotWithShape="1">
          <a:blip r:embed="rId2"/>
          <a:srcRect l="26251" t="44720" r="49510" b="15178"/>
          <a:stretch/>
        </p:blipFill>
        <p:spPr>
          <a:xfrm>
            <a:off x="8002434" y="3675687"/>
            <a:ext cx="3581401" cy="3331322"/>
          </a:xfrm>
          <a:prstGeom prst="rect">
            <a:avLst/>
          </a:prstGeom>
        </p:spPr>
      </p:pic>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DOCUMENTATION</a:t>
            </a:r>
            <a:endParaRPr lang="en-AE" sz="3600" b="1"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C8941D2-C09B-CA94-9957-07FCF4B402F0}"/>
              </a:ext>
            </a:extLst>
          </p:cNvPr>
          <p:cNvPicPr>
            <a:picLocks noChangeAspect="1"/>
          </p:cNvPicPr>
          <p:nvPr/>
        </p:nvPicPr>
        <p:blipFill rotWithShape="1">
          <a:blip r:embed="rId3"/>
          <a:srcRect l="25242" t="13004" r="25000" b="24432"/>
          <a:stretch/>
        </p:blipFill>
        <p:spPr>
          <a:xfrm>
            <a:off x="0" y="1042097"/>
            <a:ext cx="8227142" cy="5815903"/>
          </a:xfrm>
          <a:prstGeom prst="rect">
            <a:avLst/>
          </a:prstGeom>
        </p:spPr>
      </p:pic>
      <p:sp>
        <p:nvSpPr>
          <p:cNvPr id="2" name="Rectangle 1">
            <a:extLst>
              <a:ext uri="{FF2B5EF4-FFF2-40B4-BE49-F238E27FC236}">
                <a16:creationId xmlns:a16="http://schemas.microsoft.com/office/drawing/2014/main" id="{E17E09D1-CC60-C0B6-1C9D-45F7392A7E23}"/>
              </a:ext>
            </a:extLst>
          </p:cNvPr>
          <p:cNvSpPr/>
          <p:nvPr/>
        </p:nvSpPr>
        <p:spPr>
          <a:xfrm>
            <a:off x="4591050" y="893087"/>
            <a:ext cx="2933700" cy="589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6" name="Picture 5">
            <a:extLst>
              <a:ext uri="{FF2B5EF4-FFF2-40B4-BE49-F238E27FC236}">
                <a16:creationId xmlns:a16="http://schemas.microsoft.com/office/drawing/2014/main" id="{A921DCDD-E5EE-FF9C-423A-FEB9001C91ED}"/>
              </a:ext>
            </a:extLst>
          </p:cNvPr>
          <p:cNvPicPr>
            <a:picLocks noChangeAspect="1"/>
          </p:cNvPicPr>
          <p:nvPr/>
        </p:nvPicPr>
        <p:blipFill rotWithShape="1">
          <a:blip r:embed="rId2"/>
          <a:srcRect l="50520" t="44720" r="25242" b="21348"/>
          <a:stretch/>
        </p:blipFill>
        <p:spPr>
          <a:xfrm>
            <a:off x="8303342" y="1102069"/>
            <a:ext cx="3505200" cy="2758731"/>
          </a:xfrm>
          <a:prstGeom prst="rect">
            <a:avLst/>
          </a:prstGeom>
        </p:spPr>
      </p:pic>
    </p:spTree>
    <p:extLst>
      <p:ext uri="{BB962C8B-B14F-4D97-AF65-F5344CB8AC3E}">
        <p14:creationId xmlns:p14="http://schemas.microsoft.com/office/powerpoint/2010/main" val="92817372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TEST RUN</a:t>
            </a:r>
            <a:endParaRPr lang="en-AE" sz="3600" b="1" u="sng"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17E09D1-CC60-C0B6-1C9D-45F7392A7E23}"/>
              </a:ext>
            </a:extLst>
          </p:cNvPr>
          <p:cNvSpPr/>
          <p:nvPr/>
        </p:nvSpPr>
        <p:spPr>
          <a:xfrm>
            <a:off x="4591050" y="893087"/>
            <a:ext cx="2933700" cy="589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8" name="Picture 7">
            <a:extLst>
              <a:ext uri="{FF2B5EF4-FFF2-40B4-BE49-F238E27FC236}">
                <a16:creationId xmlns:a16="http://schemas.microsoft.com/office/drawing/2014/main" id="{12DBF58F-4800-D165-A1E2-59D6779B6E6D}"/>
              </a:ext>
            </a:extLst>
          </p:cNvPr>
          <p:cNvPicPr>
            <a:picLocks noChangeAspect="1"/>
          </p:cNvPicPr>
          <p:nvPr/>
        </p:nvPicPr>
        <p:blipFill rotWithShape="1">
          <a:blip r:embed="rId2"/>
          <a:srcRect l="26905" t="15645" r="25952" b="13005"/>
          <a:stretch/>
        </p:blipFill>
        <p:spPr>
          <a:xfrm>
            <a:off x="493486" y="1187797"/>
            <a:ext cx="5747658" cy="4890856"/>
          </a:xfrm>
          <a:prstGeom prst="rect">
            <a:avLst/>
          </a:prstGeom>
        </p:spPr>
      </p:pic>
      <p:pic>
        <p:nvPicPr>
          <p:cNvPr id="10" name="Picture 9">
            <a:extLst>
              <a:ext uri="{FF2B5EF4-FFF2-40B4-BE49-F238E27FC236}">
                <a16:creationId xmlns:a16="http://schemas.microsoft.com/office/drawing/2014/main" id="{7E7E0AA0-82B3-AAA9-0E85-4F0A264CD8D1}"/>
              </a:ext>
            </a:extLst>
          </p:cNvPr>
          <p:cNvPicPr>
            <a:picLocks noChangeAspect="1"/>
          </p:cNvPicPr>
          <p:nvPr/>
        </p:nvPicPr>
        <p:blipFill rotWithShape="1">
          <a:blip r:embed="rId3"/>
          <a:srcRect l="27262" t="24326" r="24405" b="11345"/>
          <a:stretch/>
        </p:blipFill>
        <p:spPr>
          <a:xfrm>
            <a:off x="6096000" y="1517092"/>
            <a:ext cx="6096000" cy="4561561"/>
          </a:xfrm>
          <a:prstGeom prst="rect">
            <a:avLst/>
          </a:prstGeom>
        </p:spPr>
      </p:pic>
    </p:spTree>
    <p:extLst>
      <p:ext uri="{BB962C8B-B14F-4D97-AF65-F5344CB8AC3E}">
        <p14:creationId xmlns:p14="http://schemas.microsoft.com/office/powerpoint/2010/main" val="187064253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TEST RUN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338017"/>
            <a:ext cx="11577484" cy="4893647"/>
          </a:xfrm>
          <a:prstGeom prst="rect">
            <a:avLst/>
          </a:prstGeom>
          <a:noFill/>
        </p:spPr>
        <p:txBody>
          <a:bodyPr wrap="square" rtlCol="0">
            <a:spAutoFit/>
          </a:bodyPr>
          <a:lstStyle/>
          <a:p>
            <a:pPr algn="just" rtl="0" fontAlgn="base">
              <a:spcBef>
                <a:spcPts val="0"/>
              </a:spcBef>
              <a:spcAft>
                <a:spcPts val="0"/>
              </a:spcAft>
            </a:pPr>
            <a:r>
              <a:rPr lang="en-US" sz="2400" dirty="0">
                <a:latin typeface="Arial" panose="020B0604020202020204" pitchFamily="34" charset="0"/>
                <a:cs typeface="Arial" panose="020B0604020202020204" pitchFamily="34" charset="0"/>
              </a:rPr>
              <a:t>	Since the device is composed of various systems, it needs to be tested before implementing it. We did a total of five tests, one for each system of the device to ensure that we will fulfill the objectives and the functionality of the device that we’ve built. </a:t>
            </a:r>
          </a:p>
          <a:p>
            <a:pPr algn="just" rtl="0" fontAlgn="base">
              <a:spcBef>
                <a:spcPts val="0"/>
              </a:spcBef>
              <a:spcAft>
                <a:spcPts val="0"/>
              </a:spcAft>
            </a:pPr>
            <a:endParaRPr lang="en-US" sz="2400" dirty="0">
              <a:latin typeface="Arial" panose="020B0604020202020204" pitchFamily="34" charset="0"/>
              <a:cs typeface="Arial" panose="020B0604020202020204" pitchFamily="34" charset="0"/>
            </a:endParaRPr>
          </a:p>
          <a:p>
            <a:pPr algn="just" rtl="0" fontAlgn="base">
              <a:spcBef>
                <a:spcPts val="0"/>
              </a:spcBef>
              <a:spcAft>
                <a:spcPts val="0"/>
              </a:spcAft>
            </a:pPr>
            <a:r>
              <a:rPr lang="en-US" sz="2400" dirty="0">
                <a:latin typeface="Arial" panose="020B0604020202020204" pitchFamily="34" charset="0"/>
                <a:cs typeface="Arial" panose="020B0604020202020204" pitchFamily="34" charset="0"/>
              </a:rPr>
              <a:t>	The main components and functionality of the device depends on the main system which all of its functions are included here. The adjustment knob was working properly after we soldered it with a solid wire. The servo motor is one of the biggest problems that took up so much time for us to fix since it is difficult to determine what is the root cause of the problem. The ultrasonic sensor which is capable of measuring the distance from one place to another had some discrepancy on the measurements that barely affects the calculated measurements. But after the test runs and prototyping, we manage to resolve these problems on the device. </a:t>
            </a:r>
            <a:endParaRPr lang="en-US" sz="24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606801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246757"/>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TEST RUN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338017"/>
            <a:ext cx="11577484" cy="4893647"/>
          </a:xfrm>
          <a:prstGeom prst="rect">
            <a:avLst/>
          </a:prstGeom>
          <a:noFill/>
        </p:spPr>
        <p:txBody>
          <a:bodyPr wrap="square" rtlCol="0">
            <a:spAutoFit/>
          </a:bodyPr>
          <a:lstStyle/>
          <a:p>
            <a:pPr algn="just" rtl="0" fontAlgn="base">
              <a:spcBef>
                <a:spcPts val="0"/>
              </a:spcBef>
              <a:spcAft>
                <a:spcPts val="0"/>
              </a:spcAft>
            </a:pPr>
            <a:r>
              <a:rPr lang="en-US" sz="2400" dirty="0">
                <a:latin typeface="Arial" panose="020B0604020202020204" pitchFamily="34" charset="0"/>
                <a:cs typeface="Arial" panose="020B0604020202020204" pitchFamily="34" charset="0"/>
              </a:rPr>
              <a:t>	For the calculation system, the calculations were accurately displayed in the display system. The code and the formula we used were the same when we tested it and we solved it manually on our own. The code works best in solving since computers have a less chance of making mistakes in calculations. However, the sensors do affect the readings of the data that will be used in the calculation. As we mentioned earlier, we don’t have that much experience in calibrating sensors but based on the results, it has some little discrepancy on the measurements.</a:t>
            </a:r>
          </a:p>
          <a:p>
            <a:pPr algn="just" rtl="0" fontAlgn="base">
              <a:spcBef>
                <a:spcPts val="0"/>
              </a:spcBef>
              <a:spcAft>
                <a:spcPts val="0"/>
              </a:spcAft>
            </a:pPr>
            <a:endParaRPr lang="en-US" sz="2400" b="0" i="0" u="none" strike="noStrike" dirty="0">
              <a:solidFill>
                <a:srgbClr val="000000"/>
              </a:solidFill>
              <a:effectLst/>
              <a:latin typeface="Arial" panose="020B0604020202020204" pitchFamily="34" charset="0"/>
              <a:cs typeface="Arial" panose="020B0604020202020204" pitchFamily="34" charset="0"/>
            </a:endParaRPr>
          </a:p>
          <a:p>
            <a:pPr algn="just" rtl="0" fontAlgn="base">
              <a:spcBef>
                <a:spcPts val="0"/>
              </a:spcBef>
              <a:spcAft>
                <a:spcPts val="0"/>
              </a:spcAft>
            </a:pPr>
            <a:r>
              <a:rPr lang="en-US" sz="2400" dirty="0">
                <a:latin typeface="Arial" panose="020B0604020202020204" pitchFamily="34" charset="0"/>
                <a:cs typeface="Arial" panose="020B0604020202020204" pitchFamily="34" charset="0"/>
              </a:rPr>
              <a:t>	The display system is one of the trickiest parts that we’ve experienced. Since we have to display the six trigonometric ratios and the degree and radian unit in addition to it in one LCD, we need to find a way to fit it there. Furthermore, the display system works as it is intended to be with some error that we’ve fixed caused by the power supply. </a:t>
            </a:r>
            <a:endParaRPr lang="en-US" sz="24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18016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1287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TEST RUN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978932"/>
            <a:ext cx="11577484" cy="5632311"/>
          </a:xfrm>
          <a:prstGeom prst="rect">
            <a:avLst/>
          </a:prstGeom>
          <a:noFill/>
        </p:spPr>
        <p:txBody>
          <a:bodyPr wrap="square" rtlCol="0">
            <a:spAutoFit/>
          </a:bodyPr>
          <a:lstStyle/>
          <a:p>
            <a:pPr algn="just" rtl="0" fontAlgn="base">
              <a:spcBef>
                <a:spcPts val="0"/>
              </a:spcBef>
              <a:spcAft>
                <a:spcPts val="0"/>
              </a:spcAft>
            </a:pPr>
            <a:r>
              <a:rPr lang="en-US" sz="2400" dirty="0">
                <a:latin typeface="Arial" panose="020B0604020202020204" pitchFamily="34" charset="0"/>
                <a:cs typeface="Arial" panose="020B0604020202020204" pitchFamily="34" charset="0"/>
              </a:rPr>
              <a:t>	For the laser and scaled drawing system, the laser is working perfectly fine after some tests because at first, we are having some difficulty on placing the laser on the correct placement since it has to complement with the moving laser attached to the servo motor to perfectly guide the user. We did some testing and calibration of the whole drawing and laser system and turns out we managed to draw a scaled right triangle with the measurement that we want it to be. </a:t>
            </a:r>
          </a:p>
          <a:p>
            <a:pPr algn="just" rtl="0" fontAlgn="base">
              <a:spcBef>
                <a:spcPts val="0"/>
              </a:spcBef>
              <a:spcAft>
                <a:spcPts val="0"/>
              </a:spcAft>
            </a:pPr>
            <a:endParaRPr lang="en-US" sz="2400" dirty="0">
              <a:latin typeface="Arial" panose="020B0604020202020204" pitchFamily="34" charset="0"/>
              <a:cs typeface="Arial" panose="020B0604020202020204" pitchFamily="34" charset="0"/>
            </a:endParaRPr>
          </a:p>
          <a:p>
            <a:pPr algn="just" rtl="0" fontAlgn="base">
              <a:spcBef>
                <a:spcPts val="0"/>
              </a:spcBef>
              <a:spcAft>
                <a:spcPts val="0"/>
              </a:spcAft>
            </a:pPr>
            <a:r>
              <a:rPr lang="en-US" sz="2400" dirty="0">
                <a:latin typeface="Arial" panose="020B0604020202020204" pitchFamily="34" charset="0"/>
                <a:cs typeface="Arial" panose="020B0604020202020204" pitchFamily="34" charset="0"/>
              </a:rPr>
              <a:t>	An additional feature of our device is the leveling system which will guide the user to know if the surface is flat or not. It can also determine the placement of the device if it is perfectly leveled even if you are just holding it and not placed on a surface. We have no problems with the LED and Buzzer for the visual and auditory tool but the accelerometer sensor which was responsible for determining the axis was very difficult to utilize since we are not familiar with that sensor. We did some test runs and did our best to calibrate it until it works perfectly together with the LED and Buzzer.</a:t>
            </a:r>
            <a:endParaRPr lang="en-US" sz="24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99339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8" y="128770"/>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TEST RUN</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1347642"/>
            <a:ext cx="11577484" cy="4832092"/>
          </a:xfrm>
          <a:prstGeom prst="rect">
            <a:avLst/>
          </a:prstGeom>
          <a:noFill/>
        </p:spPr>
        <p:txBody>
          <a:bodyPr wrap="square" rtlCol="0">
            <a:spAutoFit/>
          </a:bodyPr>
          <a:lstStyle/>
          <a:p>
            <a:pPr algn="just" rtl="0" fontAlgn="base">
              <a:spcBef>
                <a:spcPts val="0"/>
              </a:spcBef>
              <a:spcAft>
                <a:spcPts val="0"/>
              </a:spcAft>
            </a:pPr>
            <a:r>
              <a:rPr lang="en-US" sz="2800" dirty="0">
                <a:latin typeface="Arial" panose="020B0604020202020204" pitchFamily="34" charset="0"/>
                <a:cs typeface="Arial" panose="020B0604020202020204" pitchFamily="34" charset="0"/>
              </a:rPr>
              <a:t>	In conclusion, testing this device is a long process and a lot of patience is required in order to achieve the desired results. We cannot just build it and sacrifice the accuracy of the device but we need to undergo many tests to ensure its functionality. What we’ve realized in making this device is that exploring isn’t just going to lead you to discovery but the process while exploring will shape your character and help you learn step by step. Realizing the problems, applying what you already know, and gaining new knowledge that you can use to explore many things. PROCLUS isn’t just a device for calculation itself but a device that teaches us how to cope up with life’s real world problems and challenges.</a:t>
            </a:r>
            <a:endParaRPr lang="en-US" sz="28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29986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EB4C7A9A-57D7-51B2-30F2-C02BD54E1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6" y="85724"/>
            <a:ext cx="3721559" cy="372155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37A60584-9F55-3916-A2D9-82B656A11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31" y="1563522"/>
            <a:ext cx="3968016" cy="396801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9B553960-3A9D-180A-1400-A5D2087D7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637" y="211812"/>
            <a:ext cx="3721559" cy="3721559"/>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CAE7A77A-0D6A-18A4-32AF-DB8DD83F9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7775" y="1643005"/>
            <a:ext cx="3877127" cy="3860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7B2C49-7052-40C0-4914-ECBE483C233A}"/>
              </a:ext>
            </a:extLst>
          </p:cNvPr>
          <p:cNvSpPr txBox="1"/>
          <p:nvPr/>
        </p:nvSpPr>
        <p:spPr>
          <a:xfrm>
            <a:off x="1500648" y="262238"/>
            <a:ext cx="9114503" cy="646331"/>
          </a:xfrm>
          <a:prstGeom prst="rect">
            <a:avLst/>
          </a:prstGeom>
          <a:noFill/>
        </p:spPr>
        <p:txBody>
          <a:bodyPr wrap="square" rtlCol="0">
            <a:spAutoFit/>
          </a:bodyPr>
          <a:lstStyle/>
          <a:p>
            <a:pPr algn="ctr"/>
            <a:r>
              <a:rPr lang="en-US" sz="3600" b="1" u="sng" dirty="0">
                <a:latin typeface="Arial" panose="020B0604020202020204" pitchFamily="34" charset="0"/>
                <a:cs typeface="Arial" panose="020B0604020202020204" pitchFamily="34" charset="0"/>
              </a:rPr>
              <a:t>ABOUT THE PROPONENTS</a:t>
            </a:r>
            <a:endParaRPr lang="en-AE" sz="3600" b="1" u="sng"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17E09D1-CC60-C0B6-1C9D-45F7392A7E23}"/>
              </a:ext>
            </a:extLst>
          </p:cNvPr>
          <p:cNvSpPr/>
          <p:nvPr/>
        </p:nvSpPr>
        <p:spPr>
          <a:xfrm>
            <a:off x="4591050" y="893087"/>
            <a:ext cx="2933700" cy="589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 name="AutoShape 2">
            <a:extLst>
              <a:ext uri="{FF2B5EF4-FFF2-40B4-BE49-F238E27FC236}">
                <a16:creationId xmlns:a16="http://schemas.microsoft.com/office/drawing/2014/main" id="{4F0EB54B-F909-ADFB-9E54-695E03B076F5}"/>
              </a:ext>
            </a:extLst>
          </p:cNvPr>
          <p:cNvSpPr>
            <a:spLocks noChangeAspect="1" noChangeArrowheads="1"/>
          </p:cNvSpPr>
          <p:nvPr/>
        </p:nvSpPr>
        <p:spPr bwMode="auto">
          <a:xfrm>
            <a:off x="4972050" y="2305050"/>
            <a:ext cx="224790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13322" name="Picture 10">
            <a:extLst>
              <a:ext uri="{FF2B5EF4-FFF2-40B4-BE49-F238E27FC236}">
                <a16:creationId xmlns:a16="http://schemas.microsoft.com/office/drawing/2014/main" id="{1C674A1E-34B3-1184-7534-16319FE46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75" y="2967904"/>
            <a:ext cx="3990416" cy="390551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E7020F1A-1006-A6B7-C19F-A1BFC4143A9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023870" y="2671202"/>
            <a:ext cx="4186798" cy="41867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4587AA-320E-85A4-1BCC-D315F1549DA5}"/>
              </a:ext>
            </a:extLst>
          </p:cNvPr>
          <p:cNvSpPr txBox="1"/>
          <p:nvPr/>
        </p:nvSpPr>
        <p:spPr>
          <a:xfrm>
            <a:off x="176892" y="3388653"/>
            <a:ext cx="2031440" cy="369332"/>
          </a:xfrm>
          <a:prstGeom prst="rect">
            <a:avLst/>
          </a:prstGeom>
          <a:solidFill>
            <a:schemeClr val="bg1"/>
          </a:solidFill>
          <a:ln>
            <a:solidFill>
              <a:schemeClr val="tx1"/>
            </a:solidFill>
          </a:ln>
        </p:spPr>
        <p:txBody>
          <a:bodyPr wrap="square" rtlCol="0">
            <a:spAutoFit/>
          </a:bodyPr>
          <a:lstStyle/>
          <a:p>
            <a:pPr algn="ctr"/>
            <a:r>
              <a:rPr lang="en-US" dirty="0" err="1"/>
              <a:t>antok</a:t>
            </a:r>
            <a:r>
              <a:rPr lang="en-US" dirty="0"/>
              <a:t> </a:t>
            </a:r>
            <a:r>
              <a:rPr lang="en-US" dirty="0" err="1"/>
              <a:t>na</a:t>
            </a:r>
            <a:r>
              <a:rPr lang="en-US" dirty="0"/>
              <a:t> </a:t>
            </a:r>
            <a:r>
              <a:rPr lang="en-US" dirty="0" err="1"/>
              <a:t>akooo</a:t>
            </a:r>
            <a:r>
              <a:rPr lang="en-AE" u="sng" dirty="0">
                <a:solidFill>
                  <a:srgbClr val="1A0DAB"/>
                </a:solidFill>
                <a:latin typeface="arial" panose="020B0604020202020204" pitchFamily="34" charset="0"/>
              </a:rPr>
              <a:t>😴</a:t>
            </a:r>
          </a:p>
        </p:txBody>
      </p:sp>
      <p:sp>
        <p:nvSpPr>
          <p:cNvPr id="12" name="TextBox 11">
            <a:extLst>
              <a:ext uri="{FF2B5EF4-FFF2-40B4-BE49-F238E27FC236}">
                <a16:creationId xmlns:a16="http://schemas.microsoft.com/office/drawing/2014/main" id="{69B7A73C-2791-34D8-4675-414357EB0A00}"/>
              </a:ext>
            </a:extLst>
          </p:cNvPr>
          <p:cNvSpPr txBox="1"/>
          <p:nvPr/>
        </p:nvSpPr>
        <p:spPr>
          <a:xfrm>
            <a:off x="1666634" y="5259015"/>
            <a:ext cx="2170509" cy="646331"/>
          </a:xfrm>
          <a:prstGeom prst="rect">
            <a:avLst/>
          </a:prstGeom>
          <a:solidFill>
            <a:schemeClr val="bg1"/>
          </a:solidFill>
          <a:ln>
            <a:solidFill>
              <a:schemeClr val="tx1"/>
            </a:solidFill>
          </a:ln>
        </p:spPr>
        <p:txBody>
          <a:bodyPr wrap="square" rtlCol="0">
            <a:spAutoFit/>
          </a:bodyPr>
          <a:lstStyle/>
          <a:p>
            <a:pPr algn="ctr"/>
            <a:r>
              <a:rPr lang="en-US" dirty="0"/>
              <a:t>“</a:t>
            </a:r>
            <a:r>
              <a:rPr lang="en-US" dirty="0" err="1"/>
              <a:t>asan</a:t>
            </a:r>
            <a:r>
              <a:rPr lang="en-US" dirty="0"/>
              <a:t> </a:t>
            </a:r>
            <a:r>
              <a:rPr lang="en-US" dirty="0" err="1"/>
              <a:t>na</a:t>
            </a:r>
            <a:r>
              <a:rPr lang="en-US" dirty="0"/>
              <a:t> </a:t>
            </a:r>
            <a:r>
              <a:rPr lang="en-US" dirty="0" err="1"/>
              <a:t>yung</a:t>
            </a:r>
            <a:r>
              <a:rPr lang="en-US" dirty="0"/>
              <a:t> 200 ko</a:t>
            </a:r>
            <a:r>
              <a:rPr lang="en-AE" dirty="0">
                <a:solidFill>
                  <a:srgbClr val="8AB4F8"/>
                </a:solidFill>
                <a:latin typeface="arial" panose="020B0604020202020204" pitchFamily="34" charset="0"/>
              </a:rPr>
              <a:t>😭</a:t>
            </a:r>
            <a:r>
              <a:rPr lang="en-AE" dirty="0">
                <a:latin typeface="arial" panose="020B0604020202020204" pitchFamily="34" charset="0"/>
              </a:rPr>
              <a:t>“</a:t>
            </a:r>
          </a:p>
        </p:txBody>
      </p:sp>
      <p:sp>
        <p:nvSpPr>
          <p:cNvPr id="13" name="TextBox 12">
            <a:extLst>
              <a:ext uri="{FF2B5EF4-FFF2-40B4-BE49-F238E27FC236}">
                <a16:creationId xmlns:a16="http://schemas.microsoft.com/office/drawing/2014/main" id="{51C49C1F-9CAB-EF4D-F266-77F91FAB101A}"/>
              </a:ext>
            </a:extLst>
          </p:cNvPr>
          <p:cNvSpPr txBox="1"/>
          <p:nvPr/>
        </p:nvSpPr>
        <p:spPr>
          <a:xfrm>
            <a:off x="3377426" y="6383534"/>
            <a:ext cx="2170509" cy="369332"/>
          </a:xfrm>
          <a:prstGeom prst="rect">
            <a:avLst/>
          </a:prstGeom>
          <a:solidFill>
            <a:schemeClr val="bg1"/>
          </a:solidFill>
          <a:ln>
            <a:solidFill>
              <a:schemeClr val="tx1"/>
            </a:solidFill>
          </a:ln>
        </p:spPr>
        <p:txBody>
          <a:bodyPr wrap="square" rtlCol="0">
            <a:spAutoFit/>
          </a:bodyPr>
          <a:lstStyle/>
          <a:p>
            <a:pPr algn="ctr"/>
            <a:r>
              <a:rPr lang="en-US" dirty="0"/>
              <a:t>backpain </a:t>
            </a:r>
            <a:r>
              <a:rPr lang="en-US" dirty="0" err="1"/>
              <a:t>malala</a:t>
            </a:r>
            <a:endParaRPr lang="en-AE" dirty="0"/>
          </a:p>
        </p:txBody>
      </p:sp>
      <p:sp>
        <p:nvSpPr>
          <p:cNvPr id="14" name="TextBox 13">
            <a:extLst>
              <a:ext uri="{FF2B5EF4-FFF2-40B4-BE49-F238E27FC236}">
                <a16:creationId xmlns:a16="http://schemas.microsoft.com/office/drawing/2014/main" id="{1ECCCECA-1165-92C4-A6CE-97A90660FC65}"/>
              </a:ext>
            </a:extLst>
          </p:cNvPr>
          <p:cNvSpPr txBox="1"/>
          <p:nvPr/>
        </p:nvSpPr>
        <p:spPr>
          <a:xfrm>
            <a:off x="5806915" y="6373442"/>
            <a:ext cx="3171786" cy="369332"/>
          </a:xfrm>
          <a:prstGeom prst="rect">
            <a:avLst/>
          </a:prstGeom>
          <a:solidFill>
            <a:schemeClr val="bg1"/>
          </a:solidFill>
          <a:ln>
            <a:solidFill>
              <a:schemeClr val="tx1"/>
            </a:solidFill>
          </a:ln>
        </p:spPr>
        <p:txBody>
          <a:bodyPr wrap="square" rtlCol="0">
            <a:spAutoFit/>
          </a:bodyPr>
          <a:lstStyle/>
          <a:p>
            <a:pPr algn="ctr"/>
            <a:r>
              <a:rPr lang="en-US" dirty="0"/>
              <a:t>pagod </a:t>
            </a:r>
            <a:r>
              <a:rPr lang="en-US" dirty="0" err="1"/>
              <a:t>na</a:t>
            </a:r>
            <a:r>
              <a:rPr lang="en-US" dirty="0"/>
              <a:t> </a:t>
            </a:r>
            <a:r>
              <a:rPr lang="en-US" dirty="0" err="1"/>
              <a:t>sa</a:t>
            </a:r>
            <a:r>
              <a:rPr lang="en-US" dirty="0"/>
              <a:t> </a:t>
            </a:r>
            <a:r>
              <a:rPr lang="en-US" dirty="0" err="1"/>
              <a:t>layf</a:t>
            </a:r>
            <a:r>
              <a:rPr lang="en-US" dirty="0"/>
              <a:t>, miss </a:t>
            </a:r>
            <a:r>
              <a:rPr lang="en-US" dirty="0" err="1"/>
              <a:t>na</a:t>
            </a:r>
            <a:r>
              <a:rPr lang="en-US" dirty="0"/>
              <a:t> </a:t>
            </a:r>
            <a:r>
              <a:rPr lang="en-US" dirty="0" err="1"/>
              <a:t>si</a:t>
            </a:r>
            <a:r>
              <a:rPr lang="en-US" dirty="0"/>
              <a:t> </a:t>
            </a:r>
            <a:r>
              <a:rPr lang="en-US" dirty="0" err="1"/>
              <a:t>ano</a:t>
            </a:r>
            <a:endParaRPr lang="en-AE" dirty="0"/>
          </a:p>
        </p:txBody>
      </p:sp>
      <p:sp>
        <p:nvSpPr>
          <p:cNvPr id="15" name="TextBox 14">
            <a:extLst>
              <a:ext uri="{FF2B5EF4-FFF2-40B4-BE49-F238E27FC236}">
                <a16:creationId xmlns:a16="http://schemas.microsoft.com/office/drawing/2014/main" id="{4069BA04-CD2A-93D3-8711-D6F69C5A2F75}"/>
              </a:ext>
            </a:extLst>
          </p:cNvPr>
          <p:cNvSpPr txBox="1"/>
          <p:nvPr/>
        </p:nvSpPr>
        <p:spPr>
          <a:xfrm>
            <a:off x="7929031" y="5068911"/>
            <a:ext cx="2170509" cy="369332"/>
          </a:xfrm>
          <a:prstGeom prst="rect">
            <a:avLst/>
          </a:prstGeom>
          <a:solidFill>
            <a:schemeClr val="bg1"/>
          </a:solidFill>
          <a:ln>
            <a:solidFill>
              <a:schemeClr val="tx1"/>
            </a:solidFill>
          </a:ln>
        </p:spPr>
        <p:txBody>
          <a:bodyPr wrap="square" rtlCol="0">
            <a:spAutoFit/>
          </a:bodyPr>
          <a:lstStyle/>
          <a:p>
            <a:pPr algn="ctr"/>
            <a:r>
              <a:rPr lang="en-US" dirty="0"/>
              <a:t>“lang </a:t>
            </a:r>
            <a:r>
              <a:rPr lang="en-US" dirty="0" err="1"/>
              <a:t>uyammmm</a:t>
            </a:r>
            <a:r>
              <a:rPr lang="en-US" dirty="0"/>
              <a:t>”</a:t>
            </a:r>
            <a:endParaRPr lang="en-AE" dirty="0"/>
          </a:p>
        </p:txBody>
      </p:sp>
      <p:sp>
        <p:nvSpPr>
          <p:cNvPr id="16" name="TextBox 15">
            <a:extLst>
              <a:ext uri="{FF2B5EF4-FFF2-40B4-BE49-F238E27FC236}">
                <a16:creationId xmlns:a16="http://schemas.microsoft.com/office/drawing/2014/main" id="{A3952762-244B-96D4-6CFF-48815A929B0C}"/>
              </a:ext>
            </a:extLst>
          </p:cNvPr>
          <p:cNvSpPr txBox="1"/>
          <p:nvPr/>
        </p:nvSpPr>
        <p:spPr>
          <a:xfrm>
            <a:off x="9779318" y="3546891"/>
            <a:ext cx="2170509" cy="646331"/>
          </a:xfrm>
          <a:prstGeom prst="rect">
            <a:avLst/>
          </a:prstGeom>
          <a:solidFill>
            <a:schemeClr val="bg1"/>
          </a:solidFill>
          <a:ln>
            <a:solidFill>
              <a:schemeClr val="tx1"/>
            </a:solidFill>
          </a:ln>
        </p:spPr>
        <p:txBody>
          <a:bodyPr wrap="square" rtlCol="0">
            <a:spAutoFit/>
          </a:bodyPr>
          <a:lstStyle/>
          <a:p>
            <a:pPr algn="ctr"/>
            <a:r>
              <a:rPr lang="en-US" dirty="0"/>
              <a:t>bye </a:t>
            </a:r>
            <a:r>
              <a:rPr lang="en-US" dirty="0" err="1"/>
              <a:t>punta</a:t>
            </a:r>
            <a:r>
              <a:rPr lang="en-US" dirty="0"/>
              <a:t> </a:t>
            </a:r>
            <a:r>
              <a:rPr lang="en-US" dirty="0" err="1"/>
              <a:t>na</a:t>
            </a:r>
            <a:r>
              <a:rPr lang="en-US" dirty="0"/>
              <a:t> </a:t>
            </a:r>
            <a:r>
              <a:rPr lang="en-US" dirty="0" err="1"/>
              <a:t>akong</a:t>
            </a:r>
            <a:r>
              <a:rPr lang="en-US" dirty="0"/>
              <a:t> </a:t>
            </a:r>
            <a:r>
              <a:rPr lang="en-US" dirty="0" err="1"/>
              <a:t>canada</a:t>
            </a:r>
            <a:r>
              <a:rPr lang="en-US" dirty="0"/>
              <a:t>…</a:t>
            </a:r>
            <a:endParaRPr lang="en-AE" dirty="0"/>
          </a:p>
        </p:txBody>
      </p:sp>
      <p:sp>
        <p:nvSpPr>
          <p:cNvPr id="17" name="TextBox 16">
            <a:extLst>
              <a:ext uri="{FF2B5EF4-FFF2-40B4-BE49-F238E27FC236}">
                <a16:creationId xmlns:a16="http://schemas.microsoft.com/office/drawing/2014/main" id="{58DD0EE0-19B8-B86E-8232-4B5354E3326A}"/>
              </a:ext>
            </a:extLst>
          </p:cNvPr>
          <p:cNvSpPr txBox="1"/>
          <p:nvPr/>
        </p:nvSpPr>
        <p:spPr>
          <a:xfrm>
            <a:off x="1538748" y="256878"/>
            <a:ext cx="9114503" cy="646331"/>
          </a:xfrm>
          <a:prstGeom prst="rect">
            <a:avLst/>
          </a:prstGeom>
          <a:noFill/>
        </p:spPr>
        <p:txBody>
          <a:bodyPr wrap="square" rtlCol="0">
            <a:spAutoFit/>
          </a:bodyPr>
          <a:lstStyle/>
          <a:p>
            <a:pPr algn="ctr"/>
            <a:r>
              <a:rPr lang="en-US" sz="3600" b="1" u="sng" dirty="0">
                <a:latin typeface="Arial" panose="020B0604020202020204" pitchFamily="34" charset="0"/>
                <a:cs typeface="Arial" panose="020B0604020202020204" pitchFamily="34" charset="0"/>
              </a:rPr>
              <a:t>ABOUT THE PROPONENTS</a:t>
            </a:r>
            <a:endParaRPr lang="en-AE" sz="3600" b="1" u="sng"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52CD4DE-399A-EE91-1E01-092A966293BA}"/>
              </a:ext>
            </a:extLst>
          </p:cNvPr>
          <p:cNvSpPr txBox="1"/>
          <p:nvPr/>
        </p:nvSpPr>
        <p:spPr>
          <a:xfrm>
            <a:off x="1249663" y="1325578"/>
            <a:ext cx="9114503"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thanks </a:t>
            </a:r>
            <a:r>
              <a:rPr lang="en-US" sz="3600" b="1" dirty="0" err="1">
                <a:latin typeface="Arial" panose="020B0604020202020204" pitchFamily="34" charset="0"/>
                <a:cs typeface="Arial" panose="020B0604020202020204" pitchFamily="34" charset="0"/>
              </a:rPr>
              <a:t>puuu</a:t>
            </a:r>
            <a:r>
              <a:rPr lang="en-US" sz="3600" b="1" dirty="0">
                <a:latin typeface="Arial" panose="020B0604020202020204" pitchFamily="34" charset="0"/>
                <a:cs typeface="Arial" panose="020B0604020202020204" pitchFamily="34" charset="0"/>
              </a:rPr>
              <a:t>!</a:t>
            </a:r>
            <a:endParaRPr lang="en-AE"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3910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SCOPE AND LIMITATIONS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7" y="950685"/>
            <a:ext cx="11577484" cy="5632311"/>
          </a:xfrm>
          <a:prstGeom prst="rect">
            <a:avLst/>
          </a:prstGeom>
          <a:noFill/>
        </p:spPr>
        <p:txBody>
          <a:bodyPr wrap="square" rtlCol="0">
            <a:spAutoFit/>
          </a:bodyPr>
          <a:lstStyle/>
          <a:p>
            <a:pPr indent="457200" algn="just" rtl="0">
              <a:spcBef>
                <a:spcPts val="0"/>
              </a:spcBef>
              <a:spcAft>
                <a:spcPts val="0"/>
              </a:spcAft>
            </a:pPr>
            <a:r>
              <a:rPr lang="en-US" sz="2000" dirty="0">
                <a:latin typeface="Arial" panose="020B0604020202020204" pitchFamily="34" charset="0"/>
                <a:cs typeface="Arial" panose="020B0604020202020204" pitchFamily="34" charset="0"/>
              </a:rPr>
              <a:t>This device focuses on solving trigonometric problems that are incorporated in the real world. In other words, this device is mostly capable of solving trigonometry in real life applications. Our device also include the calculation for the sides and the hypotenuse of a right triangle (Pythagorean Theorem), degree and radian unit converter, finding the distance, height, angle, learning tool for trigonometry and geometry, and a guide for scaled 4 triangle drawing. It also aims to bridge the gap between theory and practical application, highlighting the relevance of trigonometry in real-world scenarios such as astronomy, construction, and aviation. </a:t>
            </a:r>
          </a:p>
          <a:p>
            <a:pPr indent="457200" algn="just" rtl="0">
              <a:spcBef>
                <a:spcPts val="0"/>
              </a:spcBef>
              <a:spcAft>
                <a:spcPts val="0"/>
              </a:spcAft>
            </a:pPr>
            <a:endParaRPr lang="en-US" sz="2000" dirty="0">
              <a:latin typeface="Arial" panose="020B0604020202020204" pitchFamily="34" charset="0"/>
              <a:cs typeface="Arial" panose="020B0604020202020204" pitchFamily="34" charset="0"/>
            </a:endParaRPr>
          </a:p>
          <a:p>
            <a:pPr indent="457200" algn="just" rtl="0">
              <a:spcBef>
                <a:spcPts val="0"/>
              </a:spcBef>
              <a:spcAft>
                <a:spcPts val="0"/>
              </a:spcAft>
            </a:pPr>
            <a:r>
              <a:rPr lang="en-US" sz="2000" dirty="0">
                <a:latin typeface="Arial" panose="020B0604020202020204" pitchFamily="34" charset="0"/>
                <a:cs typeface="Arial" panose="020B0604020202020204" pitchFamily="34" charset="0"/>
              </a:rPr>
              <a:t>Even with technology on our side, the device is still only limited to a few things, such as being only focused on the device's functionality in solving trigonometric problems. It does not explore advanced mathematical concepts beyond trigonometry, and the device's functionality is limited to trigonometric calculations and visual display. Due to the large structure of the device, it cannot fit on small spaces. Our lack of knowledge in calibrating the sensors also affects the functionality of the device since it cannot measure large measurements and the fluctuation of values caused by the code in the system. This device is only restricted in solving right triangles since it has no capability in determining if the triangle is a right triangle or not .Lastly, the study does not delve into the technical specifications or programming details of the device, but rather focuses on its application and benefits in trigonometry education. </a:t>
            </a:r>
            <a:endParaRPr lang="en-US" sz="20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5586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DEVICE FEATURES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7" y="950685"/>
            <a:ext cx="11577484" cy="5847755"/>
          </a:xfrm>
          <a:prstGeom prst="rect">
            <a:avLst/>
          </a:prstGeom>
          <a:noFill/>
        </p:spPr>
        <p:txBody>
          <a:bodyPr wrap="square" rtlCol="0">
            <a:spAutoFit/>
          </a:bodyPr>
          <a:lstStyle/>
          <a:p>
            <a:pPr rtl="0">
              <a:spcBef>
                <a:spcPts val="0"/>
              </a:spcBef>
              <a:spcAft>
                <a:spcPts val="0"/>
              </a:spcAft>
            </a:pPr>
            <a:r>
              <a:rPr lang="en-US" sz="2200" b="1" i="1" u="none" strike="noStrike" dirty="0">
                <a:solidFill>
                  <a:srgbClr val="000000"/>
                </a:solidFill>
                <a:effectLst/>
                <a:latin typeface="Arial" panose="020B0604020202020204" pitchFamily="34" charset="0"/>
              </a:rPr>
              <a:t>Pythagorean Theorem Solver</a:t>
            </a:r>
            <a:endParaRPr lang="en-US" sz="2200" b="0" dirty="0">
              <a:effectLst/>
            </a:endParaRPr>
          </a:p>
          <a:p>
            <a:pPr indent="457200" rtl="0">
              <a:spcBef>
                <a:spcPts val="0"/>
              </a:spcBef>
              <a:spcAft>
                <a:spcPts val="0"/>
              </a:spcAft>
            </a:pPr>
            <a:r>
              <a:rPr lang="en-US" sz="2200" b="0" i="0" u="none" strike="noStrike" dirty="0">
                <a:solidFill>
                  <a:srgbClr val="000000"/>
                </a:solidFill>
                <a:effectLst/>
                <a:latin typeface="Arial" panose="020B0604020202020204" pitchFamily="34" charset="0"/>
              </a:rPr>
              <a:t>This device uses robotics to measure and calculate for the basic sides of a triangle, </a:t>
            </a:r>
            <a:r>
              <a:rPr lang="en-US" sz="2200" b="0" i="0" u="none" strike="noStrike" dirty="0" err="1">
                <a:solidFill>
                  <a:srgbClr val="000000"/>
                </a:solidFill>
                <a:effectLst/>
                <a:latin typeface="Arial" panose="020B0604020202020204" pitchFamily="34" charset="0"/>
              </a:rPr>
              <a:t>ie</a:t>
            </a:r>
            <a:r>
              <a:rPr lang="en-US" sz="2200" b="0" i="0" u="none" strike="noStrike" dirty="0">
                <a:solidFill>
                  <a:srgbClr val="000000"/>
                </a:solidFill>
                <a:effectLst/>
                <a:latin typeface="Arial" panose="020B0604020202020204" pitchFamily="34" charset="0"/>
              </a:rPr>
              <a:t>. the side, base and the hypotenuse. Coded in it is the formula a2+b2=c2 (the </a:t>
            </a:r>
            <a:r>
              <a:rPr lang="en-US" sz="2200" b="0" i="0" u="none" strike="noStrike" dirty="0" err="1">
                <a:solidFill>
                  <a:srgbClr val="000000"/>
                </a:solidFill>
                <a:effectLst/>
                <a:latin typeface="Arial" panose="020B0604020202020204" pitchFamily="34" charset="0"/>
              </a:rPr>
              <a:t>pythagorean</a:t>
            </a:r>
            <a:r>
              <a:rPr lang="en-US" sz="2200" b="0" i="0" u="none" strike="noStrike" dirty="0">
                <a:solidFill>
                  <a:srgbClr val="000000"/>
                </a:solidFill>
                <a:effectLst/>
                <a:latin typeface="Arial" panose="020B0604020202020204" pitchFamily="34" charset="0"/>
              </a:rPr>
              <a:t> theorem). Using this, it can solve for the hypotenuse given the sides, and vice versa.</a:t>
            </a:r>
            <a:endParaRPr lang="en-US" sz="2200" b="0" dirty="0">
              <a:effectLst/>
            </a:endParaRPr>
          </a:p>
          <a:p>
            <a:pPr rtl="0">
              <a:spcBef>
                <a:spcPts val="0"/>
              </a:spcBef>
              <a:spcAft>
                <a:spcPts val="0"/>
              </a:spcAft>
            </a:pPr>
            <a:br>
              <a:rPr lang="en-US" sz="2200" b="0" dirty="0">
                <a:effectLst/>
              </a:rPr>
            </a:br>
            <a:r>
              <a:rPr lang="en-US" sz="2200" b="1" i="1" u="none" strike="noStrike" dirty="0">
                <a:solidFill>
                  <a:srgbClr val="000000"/>
                </a:solidFill>
                <a:effectLst/>
                <a:latin typeface="Arial" panose="020B0604020202020204" pitchFamily="34" charset="0"/>
              </a:rPr>
              <a:t>Trigonometric Ratios Calculator</a:t>
            </a:r>
            <a:endParaRPr lang="en-US" sz="2200" b="0" dirty="0">
              <a:effectLst/>
            </a:endParaRPr>
          </a:p>
          <a:p>
            <a:pPr indent="457200" rtl="0">
              <a:spcBef>
                <a:spcPts val="0"/>
              </a:spcBef>
              <a:spcAft>
                <a:spcPts val="0"/>
              </a:spcAft>
            </a:pPr>
            <a:r>
              <a:rPr lang="en-US" sz="2200" b="0" i="0" u="none" strike="noStrike" dirty="0">
                <a:solidFill>
                  <a:srgbClr val="000000"/>
                </a:solidFill>
                <a:effectLst/>
                <a:latin typeface="Arial" panose="020B0604020202020204" pitchFamily="34" charset="0"/>
              </a:rPr>
              <a:t>PROCLUS can be used to solve for the basic trigonometric ratios such as the sine, cosine and tangent. It has the built-in function of measuring for the angle in either degree or in radian form, as well as the distance, using those inputs to solve for the corresponding trigonometric ratio.</a:t>
            </a:r>
            <a:endParaRPr lang="en-US" sz="2200" b="0" dirty="0">
              <a:effectLst/>
            </a:endParaRPr>
          </a:p>
          <a:p>
            <a:pPr rtl="0">
              <a:spcBef>
                <a:spcPts val="0"/>
              </a:spcBef>
              <a:spcAft>
                <a:spcPts val="0"/>
              </a:spcAft>
            </a:pPr>
            <a:br>
              <a:rPr lang="en-US" sz="2200" b="0" dirty="0">
                <a:effectLst/>
              </a:rPr>
            </a:br>
            <a:r>
              <a:rPr lang="en-US" sz="2200" b="1" i="1" u="none" strike="noStrike" dirty="0">
                <a:solidFill>
                  <a:srgbClr val="000000"/>
                </a:solidFill>
                <a:effectLst/>
                <a:latin typeface="Arial" panose="020B0604020202020204" pitchFamily="34" charset="0"/>
              </a:rPr>
              <a:t>Radian and Degree Unit Converter</a:t>
            </a:r>
            <a:endParaRPr lang="en-US" sz="2200" b="0" dirty="0">
              <a:effectLst/>
            </a:endParaRPr>
          </a:p>
          <a:p>
            <a:pPr indent="457200" rtl="0">
              <a:spcBef>
                <a:spcPts val="0"/>
              </a:spcBef>
              <a:spcAft>
                <a:spcPts val="0"/>
              </a:spcAft>
            </a:pPr>
            <a:r>
              <a:rPr lang="en-US" sz="2200" b="0" i="0" u="none" strike="noStrike" dirty="0">
                <a:solidFill>
                  <a:srgbClr val="000000"/>
                </a:solidFill>
                <a:effectLst/>
                <a:latin typeface="Arial" panose="020B0604020202020204" pitchFamily="34" charset="0"/>
              </a:rPr>
              <a:t>As mentioned above, PROCLUS is capable of converting an angle into its radian form and vice versa. Coded into it is the formula θ*𝝅180 for converting degrees to radian, and </a:t>
            </a:r>
            <a:r>
              <a:rPr lang="en-US" sz="2200" b="0" i="1" u="none" strike="noStrike" dirty="0">
                <a:solidFill>
                  <a:srgbClr val="000000"/>
                </a:solidFill>
                <a:effectLst/>
                <a:latin typeface="Arial" panose="020B0604020202020204" pitchFamily="34" charset="0"/>
              </a:rPr>
              <a:t>x</a:t>
            </a:r>
            <a:r>
              <a:rPr lang="en-US" sz="2200" b="0" i="0" u="none" strike="noStrike" dirty="0">
                <a:solidFill>
                  <a:srgbClr val="000000"/>
                </a:solidFill>
                <a:effectLst/>
                <a:latin typeface="Arial" panose="020B0604020202020204" pitchFamily="34" charset="0"/>
              </a:rPr>
              <a:t>*180𝝅 for converting radian to degrees. This will allow users to easily know their corresponding value.</a:t>
            </a:r>
            <a:br>
              <a:rPr lang="en-US" sz="2200" b="0" dirty="0">
                <a:effectLst/>
              </a:rPr>
            </a:br>
            <a:endParaRPr lang="en-US" sz="2200" b="0" dirty="0">
              <a:effectLst/>
            </a:endParaRPr>
          </a:p>
        </p:txBody>
      </p:sp>
    </p:spTree>
    <p:extLst>
      <p:ext uri="{BB962C8B-B14F-4D97-AF65-F5344CB8AC3E}">
        <p14:creationId xmlns:p14="http://schemas.microsoft.com/office/powerpoint/2010/main" val="25585913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DEVICE FEATURES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7" y="1023256"/>
            <a:ext cx="11577484" cy="5170646"/>
          </a:xfrm>
          <a:prstGeom prst="rect">
            <a:avLst/>
          </a:prstGeom>
          <a:noFill/>
        </p:spPr>
        <p:txBody>
          <a:bodyPr wrap="square" rtlCol="0">
            <a:spAutoFit/>
          </a:bodyPr>
          <a:lstStyle/>
          <a:p>
            <a:pPr algn="just" rtl="0">
              <a:spcBef>
                <a:spcPts val="0"/>
              </a:spcBef>
              <a:spcAft>
                <a:spcPts val="0"/>
              </a:spcAft>
            </a:pPr>
            <a:r>
              <a:rPr lang="en-US" sz="2200" b="1" i="1" u="none" strike="noStrike" dirty="0">
                <a:solidFill>
                  <a:srgbClr val="000000"/>
                </a:solidFill>
                <a:effectLst/>
                <a:latin typeface="Arial" panose="020B0604020202020204" pitchFamily="34" charset="0"/>
              </a:rPr>
              <a:t>Angle of Elevation and Depression Computer</a:t>
            </a:r>
            <a:endParaRPr lang="en-US" sz="2200" b="0" dirty="0">
              <a:effectLst/>
            </a:endParaRPr>
          </a:p>
          <a:p>
            <a:pPr indent="457200" algn="just" rtl="0">
              <a:spcBef>
                <a:spcPts val="0"/>
              </a:spcBef>
              <a:spcAft>
                <a:spcPts val="0"/>
              </a:spcAft>
            </a:pPr>
            <a:r>
              <a:rPr lang="en-US" sz="2200" b="0" i="0" u="none" strike="noStrike" dirty="0">
                <a:solidFill>
                  <a:srgbClr val="000000"/>
                </a:solidFill>
                <a:effectLst/>
                <a:latin typeface="Arial" panose="020B0604020202020204" pitchFamily="34" charset="0"/>
              </a:rPr>
              <a:t>Already mentioned are its functions to be able to measure for the distance. Its angles, using either degrees or its radian form. As well as its capability of performing trigonometric calculations. The aforementioned functions will allow PROCLUS to be able to measure either the angle of elevation, or the angle of depression, depending on what is needed.</a:t>
            </a:r>
            <a:endParaRPr lang="en-US" sz="2200" b="0" dirty="0">
              <a:effectLst/>
            </a:endParaRPr>
          </a:p>
          <a:p>
            <a:pPr algn="just" rtl="0">
              <a:spcBef>
                <a:spcPts val="0"/>
              </a:spcBef>
              <a:spcAft>
                <a:spcPts val="0"/>
              </a:spcAft>
            </a:pPr>
            <a:endParaRPr lang="en-US" sz="2200" b="1" i="1" u="none" strike="noStrike" dirty="0">
              <a:solidFill>
                <a:srgbClr val="000000"/>
              </a:solidFill>
              <a:effectLst/>
              <a:latin typeface="Arial" panose="020B0604020202020204" pitchFamily="34" charset="0"/>
            </a:endParaRPr>
          </a:p>
          <a:p>
            <a:pPr algn="just" rtl="0">
              <a:spcBef>
                <a:spcPts val="0"/>
              </a:spcBef>
              <a:spcAft>
                <a:spcPts val="0"/>
              </a:spcAft>
            </a:pPr>
            <a:r>
              <a:rPr lang="en-US" sz="2200" b="1" i="1" u="none" strike="noStrike" dirty="0">
                <a:solidFill>
                  <a:srgbClr val="000000"/>
                </a:solidFill>
                <a:effectLst/>
                <a:latin typeface="Arial" panose="020B0604020202020204" pitchFamily="34" charset="0"/>
              </a:rPr>
              <a:t>Guide for Scaled Triangle Drawing</a:t>
            </a:r>
            <a:endParaRPr lang="en-US" sz="2200" b="0" dirty="0">
              <a:effectLst/>
            </a:endParaRPr>
          </a:p>
          <a:p>
            <a:pPr indent="457200" algn="just" rtl="0">
              <a:spcBef>
                <a:spcPts val="0"/>
              </a:spcBef>
              <a:spcAft>
                <a:spcPts val="0"/>
              </a:spcAft>
            </a:pPr>
            <a:r>
              <a:rPr lang="en-US" sz="2200" b="0" i="0" u="none" strike="noStrike" dirty="0">
                <a:solidFill>
                  <a:srgbClr val="000000"/>
                </a:solidFill>
                <a:effectLst/>
                <a:latin typeface="Arial" panose="020B0604020202020204" pitchFamily="34" charset="0"/>
              </a:rPr>
              <a:t>As this is a device that performs measurements and calculations in real time, it allows users to assimilate scaled drawings. PROCLUS can determine the needed measurements making it easy for students to draw it in scale.</a:t>
            </a:r>
            <a:endParaRPr lang="en-US" sz="2200" b="0" dirty="0">
              <a:effectLst/>
            </a:endParaRPr>
          </a:p>
          <a:p>
            <a:pPr algn="just" rtl="0">
              <a:spcBef>
                <a:spcPts val="0"/>
              </a:spcBef>
              <a:spcAft>
                <a:spcPts val="0"/>
              </a:spcAft>
            </a:pPr>
            <a:br>
              <a:rPr lang="en-US" sz="2200" b="0" dirty="0">
                <a:effectLst/>
              </a:rPr>
            </a:br>
            <a:r>
              <a:rPr lang="en-US" sz="2200" b="1" i="1" u="none" strike="noStrike" dirty="0">
                <a:solidFill>
                  <a:srgbClr val="000000"/>
                </a:solidFill>
                <a:effectLst/>
                <a:latin typeface="Arial" panose="020B0604020202020204" pitchFamily="34" charset="0"/>
              </a:rPr>
              <a:t>Visual and Learning Tool for Trigonometry and Geometry</a:t>
            </a:r>
            <a:endParaRPr lang="en-US" sz="2200" b="0" dirty="0">
              <a:effectLst/>
            </a:endParaRPr>
          </a:p>
          <a:p>
            <a:pPr indent="457200" algn="just" rtl="0">
              <a:spcBef>
                <a:spcPts val="0"/>
              </a:spcBef>
              <a:spcAft>
                <a:spcPts val="0"/>
              </a:spcAft>
            </a:pPr>
            <a:r>
              <a:rPr lang="en-US" sz="2200" b="0" i="0" u="none" strike="noStrike" dirty="0">
                <a:solidFill>
                  <a:srgbClr val="000000"/>
                </a:solidFill>
                <a:effectLst/>
                <a:latin typeface="Arial" panose="020B0604020202020204" pitchFamily="34" charset="0"/>
              </a:rPr>
              <a:t>Geometry and trigonometry are some of the topics students find challenging. Hence why we invented PROCLUS. Given its precise calculations and measurements of the mentioned topics, as well as its ability to visualize it, learning will not only be easy, but also fun.</a:t>
            </a:r>
            <a:endParaRPr lang="en-US" sz="2200" b="0" dirty="0">
              <a:effectLst/>
            </a:endParaRPr>
          </a:p>
        </p:txBody>
      </p:sp>
    </p:spTree>
    <p:extLst>
      <p:ext uri="{BB962C8B-B14F-4D97-AF65-F5344CB8AC3E}">
        <p14:creationId xmlns:p14="http://schemas.microsoft.com/office/powerpoint/2010/main" val="11552188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DEVICE FEATURES</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907143"/>
            <a:ext cx="11577484" cy="6494085"/>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000000"/>
                </a:solidFill>
                <a:effectLst/>
                <a:latin typeface="Arial" panose="020B0604020202020204" pitchFamily="34" charset="0"/>
              </a:rPr>
              <a:t>Its functions can be associated with the name of the device</a:t>
            </a:r>
            <a:endParaRPr lang="en-US" sz="3200" dirty="0"/>
          </a:p>
          <a:p>
            <a:pPr algn="just" rtl="0">
              <a:spcBef>
                <a:spcPts val="0"/>
              </a:spcBef>
              <a:spcAft>
                <a:spcPts val="0"/>
              </a:spcAft>
            </a:pPr>
            <a:endParaRPr lang="en-US" sz="2400" b="1" i="0" u="none" strike="noStrike" dirty="0">
              <a:solidFill>
                <a:srgbClr val="000000"/>
              </a:solidFill>
              <a:effectLst/>
              <a:latin typeface="Arial" panose="020B0604020202020204" pitchFamily="34" charset="0"/>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P</a:t>
            </a:r>
            <a:r>
              <a:rPr lang="en-US" sz="2400" b="0" i="0" u="none" strike="noStrike" dirty="0">
                <a:solidFill>
                  <a:srgbClr val="000000"/>
                </a:solidFill>
                <a:effectLst/>
                <a:latin typeface="Arial" panose="020B0604020202020204" pitchFamily="34" charset="0"/>
              </a:rPr>
              <a:t> - Pythagorean theorem solver</a:t>
            </a:r>
            <a:endParaRPr lang="en-US" sz="3200" b="0" dirty="0">
              <a:effectLst/>
            </a:endParaRPr>
          </a:p>
          <a:p>
            <a:pPr indent="457200" algn="just" rtl="0">
              <a:spcBef>
                <a:spcPts val="1200"/>
              </a:spcBef>
              <a:spcAft>
                <a:spcPts val="1200"/>
              </a:spcAft>
            </a:pPr>
            <a:r>
              <a:rPr lang="en-US" sz="2400" b="1" i="0" u="none" strike="noStrike" dirty="0">
                <a:solidFill>
                  <a:srgbClr val="000000"/>
                </a:solidFill>
                <a:effectLst/>
                <a:latin typeface="Arial" panose="020B0604020202020204" pitchFamily="34" charset="0"/>
              </a:rPr>
              <a:t>R</a:t>
            </a:r>
            <a:r>
              <a:rPr lang="en-US" sz="2400" b="0" i="0" u="none" strike="noStrike" dirty="0">
                <a:solidFill>
                  <a:srgbClr val="000000"/>
                </a:solidFill>
                <a:effectLst/>
                <a:latin typeface="Arial" panose="020B0604020202020204" pitchFamily="34" charset="0"/>
              </a:rPr>
              <a:t> - Radian and degree converter</a:t>
            </a:r>
            <a:endParaRPr lang="en-US" sz="3200" b="0" dirty="0">
              <a:effectLst/>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O</a:t>
            </a:r>
            <a:r>
              <a:rPr lang="en-US" sz="2400" b="0" i="0" u="none" strike="noStrike" dirty="0">
                <a:solidFill>
                  <a:srgbClr val="000000"/>
                </a:solidFill>
                <a:effectLst/>
                <a:latin typeface="Arial" panose="020B0604020202020204" pitchFamily="34" charset="0"/>
              </a:rPr>
              <a:t> - Optimal angle of elevation and depression Solver</a:t>
            </a:r>
            <a:endParaRPr lang="en-US" sz="3200" b="0" dirty="0">
              <a:effectLst/>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C</a:t>
            </a:r>
            <a:r>
              <a:rPr lang="en-US" sz="2400" b="0" i="0" u="none" strike="noStrike" dirty="0">
                <a:solidFill>
                  <a:srgbClr val="000000"/>
                </a:solidFill>
                <a:effectLst/>
                <a:latin typeface="Arial" panose="020B0604020202020204" pitchFamily="34" charset="0"/>
              </a:rPr>
              <a:t> - Calculator for trigonometric functions</a:t>
            </a:r>
            <a:endParaRPr lang="en-US" sz="3200" b="0" dirty="0">
              <a:effectLst/>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L</a:t>
            </a:r>
            <a:r>
              <a:rPr lang="en-US" sz="2400" b="0" i="0" u="none" strike="noStrike" dirty="0">
                <a:solidFill>
                  <a:srgbClr val="000000"/>
                </a:solidFill>
                <a:effectLst/>
                <a:latin typeface="Arial" panose="020B0604020202020204" pitchFamily="34" charset="0"/>
              </a:rPr>
              <a:t> - Learning tool for trigonometry and geometry</a:t>
            </a:r>
            <a:endParaRPr lang="en-US" sz="3200" b="0" dirty="0">
              <a:effectLst/>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U</a:t>
            </a:r>
            <a:r>
              <a:rPr lang="en-US" sz="2400" b="0" i="0" u="none" strike="noStrike" dirty="0">
                <a:solidFill>
                  <a:srgbClr val="000000"/>
                </a:solidFill>
                <a:effectLst/>
                <a:latin typeface="Arial" panose="020B0604020202020204" pitchFamily="34" charset="0"/>
              </a:rPr>
              <a:t> - Ultimate guide for scaled triangle drawing</a:t>
            </a:r>
            <a:endParaRPr lang="en-US" sz="3200" b="0" dirty="0">
              <a:effectLst/>
            </a:endParaRPr>
          </a:p>
          <a:p>
            <a:pPr marL="457200" algn="just" rtl="0">
              <a:spcBef>
                <a:spcPts val="1200"/>
              </a:spcBef>
              <a:spcAft>
                <a:spcPts val="1200"/>
              </a:spcAft>
            </a:pPr>
            <a:r>
              <a:rPr lang="en-US" sz="2400" b="1" i="0" u="none" strike="noStrike" dirty="0">
                <a:solidFill>
                  <a:srgbClr val="000000"/>
                </a:solidFill>
                <a:effectLst/>
                <a:latin typeface="Arial" panose="020B0604020202020204" pitchFamily="34" charset="0"/>
              </a:rPr>
              <a:t>S</a:t>
            </a:r>
            <a:r>
              <a:rPr lang="en-US" sz="2400" b="0" i="0" u="none" strike="noStrike" dirty="0">
                <a:solidFill>
                  <a:srgbClr val="000000"/>
                </a:solidFill>
                <a:effectLst/>
                <a:latin typeface="Arial" panose="020B0604020202020204" pitchFamily="34" charset="0"/>
              </a:rPr>
              <a:t> - Solving for the distance, height, and angle</a:t>
            </a:r>
            <a:endParaRPr lang="en-US" sz="3200" b="0" dirty="0">
              <a:effectLst/>
            </a:endParaRPr>
          </a:p>
          <a:p>
            <a:br>
              <a:rPr lang="en-US" sz="3200" dirty="0"/>
            </a:br>
            <a:endParaRPr lang="en-US" sz="2800" b="0" dirty="0">
              <a:effectLst/>
            </a:endParaRPr>
          </a:p>
        </p:txBody>
      </p:sp>
    </p:spTree>
    <p:extLst>
      <p:ext uri="{BB962C8B-B14F-4D97-AF65-F5344CB8AC3E}">
        <p14:creationId xmlns:p14="http://schemas.microsoft.com/office/powerpoint/2010/main" val="9694183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SIGNIFICANCE OF THE DEVICE</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907143"/>
            <a:ext cx="11577484" cy="5693866"/>
          </a:xfrm>
          <a:prstGeom prst="rect">
            <a:avLst/>
          </a:prstGeom>
          <a:noFill/>
        </p:spPr>
        <p:txBody>
          <a:bodyPr wrap="square" rtlCol="0">
            <a:spAutoFit/>
          </a:bodyPr>
          <a:lstStyle/>
          <a:p>
            <a:pPr indent="457200" algn="just" rtl="0">
              <a:spcBef>
                <a:spcPts val="0"/>
              </a:spcBef>
              <a:spcAft>
                <a:spcPts val="0"/>
              </a:spcAft>
            </a:pPr>
            <a:r>
              <a:rPr lang="en-US" sz="2800" b="0" i="0" u="none" strike="noStrike" dirty="0">
                <a:solidFill>
                  <a:srgbClr val="000000"/>
                </a:solidFill>
                <a:effectLst/>
                <a:latin typeface="Arial" panose="020B0604020202020204" pitchFamily="34" charset="0"/>
                <a:cs typeface="Arial" panose="020B0604020202020204" pitchFamily="34" charset="0"/>
              </a:rPr>
              <a:t>This device will be beneficial to people who are getting involved in trigonometry and geometry, especially for the following;</a:t>
            </a:r>
          </a:p>
          <a:p>
            <a:pPr indent="457200" algn="just" rtl="0">
              <a:spcBef>
                <a:spcPts val="0"/>
              </a:spcBef>
              <a:spcAft>
                <a:spcPts val="0"/>
              </a:spcAft>
            </a:pPr>
            <a:endParaRPr lang="en-US" sz="2800" b="0" dirty="0">
              <a:effectLst/>
              <a:latin typeface="Arial" panose="020B0604020202020204" pitchFamily="34" charset="0"/>
              <a:cs typeface="Arial" panose="020B0604020202020204" pitchFamily="34" charset="0"/>
            </a:endParaRPr>
          </a:p>
          <a:p>
            <a:pPr marL="457200" indent="-457200" algn="just" rtl="0">
              <a:spcBef>
                <a:spcPts val="0"/>
              </a:spcBef>
              <a:spcAft>
                <a:spcPts val="0"/>
              </a:spcAft>
              <a:buAutoNum type="alphaLcParenR"/>
            </a:pPr>
            <a:r>
              <a:rPr lang="en-US" sz="2800" b="1" dirty="0">
                <a:latin typeface="Arial" panose="020B0604020202020204" pitchFamily="34" charset="0"/>
                <a:cs typeface="Arial" panose="020B0604020202020204" pitchFamily="34" charset="0"/>
              </a:rPr>
              <a:t>Students</a:t>
            </a:r>
            <a:r>
              <a:rPr lang="en-US" sz="2800" dirty="0">
                <a:latin typeface="Arial" panose="020B0604020202020204" pitchFamily="34" charset="0"/>
                <a:cs typeface="Arial" panose="020B0604020202020204" pitchFamily="34" charset="0"/>
              </a:rPr>
              <a:t> - students, especially those who find it difficult to understand trigonometry would be the first to benefit from the device. Enabling them to easily visualize and solve for the answer. </a:t>
            </a:r>
          </a:p>
          <a:p>
            <a:pPr marL="457200" indent="-457200" algn="just" rtl="0">
              <a:spcBef>
                <a:spcPts val="0"/>
              </a:spcBef>
              <a:spcAft>
                <a:spcPts val="0"/>
              </a:spcAft>
              <a:buAutoNum type="alphaLcParenR"/>
            </a:pPr>
            <a:endParaRPr lang="en-US" sz="2800" b="1" dirty="0">
              <a:latin typeface="Arial" panose="020B0604020202020204" pitchFamily="34" charset="0"/>
              <a:cs typeface="Arial" panose="020B0604020202020204" pitchFamily="34" charset="0"/>
            </a:endParaRPr>
          </a:p>
          <a:p>
            <a:pPr marL="457200" indent="-457200" algn="just" rtl="0">
              <a:spcBef>
                <a:spcPts val="0"/>
              </a:spcBef>
              <a:spcAft>
                <a:spcPts val="0"/>
              </a:spcAft>
              <a:buAutoNum type="alphaLcParenR"/>
            </a:pPr>
            <a:r>
              <a:rPr lang="en-US" sz="2800" b="1" dirty="0">
                <a:latin typeface="Arial" panose="020B0604020202020204" pitchFamily="34" charset="0"/>
                <a:cs typeface="Arial" panose="020B0604020202020204" pitchFamily="34" charset="0"/>
              </a:rPr>
              <a:t>Teachers</a:t>
            </a:r>
            <a:r>
              <a:rPr lang="en-US" sz="2800" dirty="0">
                <a:latin typeface="Arial" panose="020B0604020202020204" pitchFamily="34" charset="0"/>
                <a:cs typeface="Arial" panose="020B0604020202020204" pitchFamily="34" charset="0"/>
              </a:rPr>
              <a:t> - teachers who aim to easily teach trigonometric identities and solving situational problems involving it would also benefit greatly from the device. PROCLUS is a measuring device that solves for the distance of one point to the next using the principles of triangles and trigonometric identities. This in turn would easily allow them to demonstrate situational problems when teaching. </a:t>
            </a:r>
          </a:p>
        </p:txBody>
      </p:sp>
    </p:spTree>
    <p:extLst>
      <p:ext uri="{BB962C8B-B14F-4D97-AF65-F5344CB8AC3E}">
        <p14:creationId xmlns:p14="http://schemas.microsoft.com/office/powerpoint/2010/main" val="30820515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B2C49-7052-40C0-4914-ECBE483C233A}"/>
              </a:ext>
            </a:extLst>
          </p:cNvPr>
          <p:cNvSpPr txBox="1"/>
          <p:nvPr/>
        </p:nvSpPr>
        <p:spPr>
          <a:xfrm>
            <a:off x="307257" y="115669"/>
            <a:ext cx="9114503" cy="646331"/>
          </a:xfrm>
          <a:prstGeom prst="rect">
            <a:avLst/>
          </a:prstGeom>
          <a:noFill/>
        </p:spPr>
        <p:txBody>
          <a:bodyPr wrap="square" rtlCol="0">
            <a:spAutoFit/>
          </a:bodyPr>
          <a:lstStyle/>
          <a:p>
            <a:r>
              <a:rPr lang="en-US" sz="3600" b="1" u="sng" dirty="0">
                <a:latin typeface="Arial" panose="020B0604020202020204" pitchFamily="34" charset="0"/>
                <a:cs typeface="Arial" panose="020B0604020202020204" pitchFamily="34" charset="0"/>
              </a:rPr>
              <a:t>SIGNIFICANCE OF THE DEVICE</a:t>
            </a:r>
            <a:endParaRPr lang="en-AE" sz="3600"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0B75C4-367B-2BF2-5C10-B28E504AC7D9}"/>
              </a:ext>
            </a:extLst>
          </p:cNvPr>
          <p:cNvSpPr txBox="1"/>
          <p:nvPr/>
        </p:nvSpPr>
        <p:spPr>
          <a:xfrm>
            <a:off x="307258" y="907143"/>
            <a:ext cx="11577484" cy="5262979"/>
          </a:xfrm>
          <a:prstGeom prst="rect">
            <a:avLst/>
          </a:prstGeom>
          <a:noFill/>
        </p:spPr>
        <p:txBody>
          <a:bodyPr wrap="square" rtlCol="0">
            <a:spAutoFit/>
          </a:bodyPr>
          <a:lstStyle/>
          <a:p>
            <a:pPr algn="just" rtl="0">
              <a:spcBef>
                <a:spcPts val="0"/>
              </a:spcBef>
              <a:spcAft>
                <a:spcPts val="0"/>
              </a:spcAft>
            </a:pPr>
            <a:endParaRPr lang="en-US" sz="2400" b="1" dirty="0">
              <a:latin typeface="Arial" panose="020B0604020202020204" pitchFamily="34" charset="0"/>
              <a:cs typeface="Arial" panose="020B0604020202020204" pitchFamily="34" charset="0"/>
            </a:endParaRPr>
          </a:p>
          <a:p>
            <a:pPr marL="514350" indent="-514350" algn="just" rtl="0">
              <a:spcBef>
                <a:spcPts val="0"/>
              </a:spcBef>
              <a:spcAft>
                <a:spcPts val="0"/>
              </a:spcAft>
              <a:buFont typeface="+mj-lt"/>
              <a:buAutoNum type="alphaLcParenR" startAt="3"/>
            </a:pPr>
            <a:r>
              <a:rPr lang="en-US" sz="2400" b="1" dirty="0">
                <a:latin typeface="Arial" panose="020B0604020202020204" pitchFamily="34" charset="0"/>
                <a:cs typeface="Arial" panose="020B0604020202020204" pitchFamily="34" charset="0"/>
              </a:rPr>
              <a:t>Engineering Fields and Professionals</a:t>
            </a: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with this simple device, professionals can maximize its features with on the go calculations and applications of trigonometry which is widely used in this field.</a:t>
            </a:r>
            <a:endParaRPr lang="en-US" sz="2400" b="0" dirty="0">
              <a:effectLst/>
              <a:latin typeface="Arial" panose="020B0604020202020204" pitchFamily="34" charset="0"/>
              <a:cs typeface="Arial" panose="020B0604020202020204" pitchFamily="34" charset="0"/>
            </a:endParaRPr>
          </a:p>
          <a:p>
            <a:pPr algn="just" rtl="0">
              <a:spcBef>
                <a:spcPts val="0"/>
              </a:spcBef>
              <a:spcAft>
                <a:spcPts val="0"/>
              </a:spcAft>
            </a:pPr>
            <a:endParaRPr lang="en-US" sz="2400" b="1" dirty="0">
              <a:latin typeface="Arial" panose="020B0604020202020204" pitchFamily="34" charset="0"/>
              <a:cs typeface="Arial" panose="020B0604020202020204" pitchFamily="34" charset="0"/>
            </a:endParaRPr>
          </a:p>
          <a:p>
            <a:pPr marL="514350" indent="-514350" algn="just" rtl="0">
              <a:spcBef>
                <a:spcPts val="0"/>
              </a:spcBef>
              <a:spcAft>
                <a:spcPts val="0"/>
              </a:spcAft>
              <a:buFont typeface="+mj-lt"/>
              <a:buAutoNum type="alphaLcParenR" startAt="4"/>
            </a:pPr>
            <a:r>
              <a:rPr lang="en-US" sz="2400" b="1" dirty="0">
                <a:latin typeface="Arial" panose="020B0604020202020204" pitchFamily="34" charset="0"/>
                <a:cs typeface="Arial" panose="020B0604020202020204" pitchFamily="34" charset="0"/>
              </a:rPr>
              <a:t>Future Researchers </a:t>
            </a:r>
            <a:r>
              <a:rPr lang="en-US" sz="2400" dirty="0">
                <a:latin typeface="Arial" panose="020B0604020202020204" pitchFamily="34" charset="0"/>
                <a:cs typeface="Arial" panose="020B0604020202020204" pitchFamily="34" charset="0"/>
              </a:rPr>
              <a:t>- future researchers can improve this study and can be a basis to develop an improved version of it that bridges the gaps and find an alternative solution to the limitations of the device</a:t>
            </a:r>
          </a:p>
          <a:p>
            <a:pPr marL="457200" indent="-457200" algn="just" rtl="0">
              <a:spcBef>
                <a:spcPts val="0"/>
              </a:spcBef>
              <a:spcAft>
                <a:spcPts val="0"/>
              </a:spcAft>
              <a:buAutoNum type="alphaLcParenR" startAt="4"/>
            </a:pPr>
            <a:endParaRPr lang="en-US" sz="2400" b="1" dirty="0">
              <a:latin typeface="Arial" panose="020B0604020202020204" pitchFamily="34" charset="0"/>
              <a:cs typeface="Arial" panose="020B0604020202020204" pitchFamily="34" charset="0"/>
            </a:endParaRPr>
          </a:p>
          <a:p>
            <a:pPr marL="457200" indent="-457200" algn="just" rtl="0">
              <a:spcBef>
                <a:spcPts val="0"/>
              </a:spcBef>
              <a:spcAft>
                <a:spcPts val="0"/>
              </a:spcAft>
              <a:buAutoNum type="alphaLcParenR" startAt="4"/>
            </a:pPr>
            <a:r>
              <a:rPr lang="en-US" sz="2400" b="1" dirty="0">
                <a:latin typeface="Arial" panose="020B0604020202020204" pitchFamily="34" charset="0"/>
                <a:cs typeface="Arial" panose="020B0604020202020204" pitchFamily="34" charset="0"/>
              </a:rPr>
              <a:t>Community and Others</a:t>
            </a:r>
            <a:r>
              <a:rPr lang="en-US" sz="2400" dirty="0">
                <a:latin typeface="Arial" panose="020B0604020202020204" pitchFamily="34" charset="0"/>
                <a:cs typeface="Arial" panose="020B0604020202020204" pitchFamily="34" charset="0"/>
              </a:rPr>
              <a:t> - PROCLUS is a device intended not only on educational grounds. As it is first and foremost a measuring device, almost anyone can use it. Decorating the house, scaling a structure, as long as it 9 involves the principles of a triangle such as finding the height, the distance and the shortest possible path (hypotenuse) PROCLUS can be of use. </a:t>
            </a:r>
            <a:endParaRPr lang="en-US" sz="2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861982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TotalTime>
  <Words>2930</Words>
  <Application>Microsoft Office PowerPoint</Application>
  <PresentationFormat>Widescreen</PresentationFormat>
  <Paragraphs>218</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Geronimo</dc:creator>
  <cp:lastModifiedBy>Roger Geronimo</cp:lastModifiedBy>
  <cp:revision>7</cp:revision>
  <dcterms:created xsi:type="dcterms:W3CDTF">2023-06-16T05:32:53Z</dcterms:created>
  <dcterms:modified xsi:type="dcterms:W3CDTF">2023-06-19T00:31:22Z</dcterms:modified>
</cp:coreProperties>
</file>